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>
        <p:scale>
          <a:sx n="76" d="100"/>
          <a:sy n="76" d="100"/>
        </p:scale>
        <p:origin x="-1206" y="16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rgbClr val="DBF5F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rgbClr val="DBF5F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rgbClr val="DBF5F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91564" y="179273"/>
            <a:ext cx="6459220" cy="7886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0" i="0">
                <a:solidFill>
                  <a:srgbClr val="DBF5F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22775" y="1243330"/>
            <a:ext cx="4643755" cy="4277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14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3" Type="http://schemas.openxmlformats.org/officeDocument/2006/relationships/image" Target="../media/image2.png"/><Relationship Id="rId7" Type="http://schemas.openxmlformats.org/officeDocument/2006/relationships/image" Target="../media/image50.jp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26" Type="http://schemas.openxmlformats.org/officeDocument/2006/relationships/image" Target="../media/image69.png"/><Relationship Id="rId3" Type="http://schemas.openxmlformats.org/officeDocument/2006/relationships/image" Target="../media/image2.png"/><Relationship Id="rId21" Type="http://schemas.openxmlformats.org/officeDocument/2006/relationships/image" Target="../media/image64.png"/><Relationship Id="rId7" Type="http://schemas.openxmlformats.org/officeDocument/2006/relationships/image" Target="../media/image52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5" Type="http://schemas.openxmlformats.org/officeDocument/2006/relationships/image" Target="../media/image68.png"/><Relationship Id="rId2" Type="http://schemas.openxmlformats.org/officeDocument/2006/relationships/image" Target="../media/image31.png"/><Relationship Id="rId16" Type="http://schemas.openxmlformats.org/officeDocument/2006/relationships/image" Target="../media/image59.png"/><Relationship Id="rId20" Type="http://schemas.openxmlformats.org/officeDocument/2006/relationships/image" Target="../media/image63.png"/><Relationship Id="rId29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24.png"/><Relationship Id="rId24" Type="http://schemas.openxmlformats.org/officeDocument/2006/relationships/image" Target="../media/image67.png"/><Relationship Id="rId32" Type="http://schemas.openxmlformats.org/officeDocument/2006/relationships/image" Target="../media/image75.png"/><Relationship Id="rId5" Type="http://schemas.openxmlformats.org/officeDocument/2006/relationships/image" Target="../media/image4.png"/><Relationship Id="rId15" Type="http://schemas.openxmlformats.org/officeDocument/2006/relationships/image" Target="../media/image58.png"/><Relationship Id="rId23" Type="http://schemas.openxmlformats.org/officeDocument/2006/relationships/image" Target="../media/image66.png"/><Relationship Id="rId28" Type="http://schemas.openxmlformats.org/officeDocument/2006/relationships/image" Target="../media/image71.png"/><Relationship Id="rId10" Type="http://schemas.openxmlformats.org/officeDocument/2006/relationships/image" Target="../media/image54.png"/><Relationship Id="rId19" Type="http://schemas.openxmlformats.org/officeDocument/2006/relationships/image" Target="../media/image62.png"/><Relationship Id="rId31" Type="http://schemas.openxmlformats.org/officeDocument/2006/relationships/image" Target="../media/image74.png"/><Relationship Id="rId4" Type="http://schemas.openxmlformats.org/officeDocument/2006/relationships/image" Target="../media/image3.png"/><Relationship Id="rId9" Type="http://schemas.openxmlformats.org/officeDocument/2006/relationships/image" Target="../media/image53.png"/><Relationship Id="rId14" Type="http://schemas.openxmlformats.org/officeDocument/2006/relationships/image" Target="../media/image57.png"/><Relationship Id="rId22" Type="http://schemas.openxmlformats.org/officeDocument/2006/relationships/image" Target="../media/image65.png"/><Relationship Id="rId27" Type="http://schemas.openxmlformats.org/officeDocument/2006/relationships/image" Target="../media/image70.png"/><Relationship Id="rId30" Type="http://schemas.openxmlformats.org/officeDocument/2006/relationships/image" Target="../media/image7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g"/><Relationship Id="rId3" Type="http://schemas.openxmlformats.org/officeDocument/2006/relationships/image" Target="../media/image2.png"/><Relationship Id="rId7" Type="http://schemas.openxmlformats.org/officeDocument/2006/relationships/image" Target="../media/image76.png"/><Relationship Id="rId12" Type="http://schemas.openxmlformats.org/officeDocument/2006/relationships/image" Target="../media/image8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80.jpg"/><Relationship Id="rId5" Type="http://schemas.openxmlformats.org/officeDocument/2006/relationships/image" Target="../media/image4.png"/><Relationship Id="rId10" Type="http://schemas.openxmlformats.org/officeDocument/2006/relationships/image" Target="../media/image79.jpg"/><Relationship Id="rId4" Type="http://schemas.openxmlformats.org/officeDocument/2006/relationships/image" Target="../media/image3.png"/><Relationship Id="rId9" Type="http://schemas.openxmlformats.org/officeDocument/2006/relationships/image" Target="../media/image7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4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2.png"/><Relationship Id="rId7" Type="http://schemas.openxmlformats.org/officeDocument/2006/relationships/image" Target="../media/image86.jp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g"/><Relationship Id="rId3" Type="http://schemas.openxmlformats.org/officeDocument/2006/relationships/image" Target="../media/image2.png"/><Relationship Id="rId7" Type="http://schemas.openxmlformats.org/officeDocument/2006/relationships/image" Target="../media/image8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9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jpg"/><Relationship Id="rId2" Type="http://schemas.openxmlformats.org/officeDocument/2006/relationships/image" Target="../media/image15.png"/><Relationship Id="rId16" Type="http://schemas.openxmlformats.org/officeDocument/2006/relationships/image" Target="../media/image29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2.png"/><Relationship Id="rId7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35.jpg"/><Relationship Id="rId4" Type="http://schemas.openxmlformats.org/officeDocument/2006/relationships/image" Target="../media/image3.png"/><Relationship Id="rId9" Type="http://schemas.openxmlformats.org/officeDocument/2006/relationships/image" Target="../media/image34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2.png"/><Relationship Id="rId7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8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0"/>
            <a:ext cx="1417320" cy="145846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40791" y="0"/>
            <a:ext cx="1431036" cy="145846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29055" y="557783"/>
            <a:ext cx="7685532" cy="19994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01040" y="1655064"/>
            <a:ext cx="7714488" cy="199948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239000" y="1655064"/>
            <a:ext cx="1405127" cy="199948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2752344"/>
            <a:ext cx="1389888" cy="199643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251000" y="801370"/>
            <a:ext cx="6566534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635">
              <a:lnSpc>
                <a:spcPct val="100000"/>
              </a:lnSpc>
              <a:spcBef>
                <a:spcPts val="100"/>
              </a:spcBef>
            </a:pPr>
            <a:r>
              <a:rPr sz="7200" b="1" spc="-10" dirty="0">
                <a:solidFill>
                  <a:srgbClr val="C4EEFF"/>
                </a:solidFill>
                <a:latin typeface="Times New Roman"/>
                <a:cs typeface="Times New Roman"/>
              </a:rPr>
              <a:t>Профилактика  </a:t>
            </a:r>
            <a:r>
              <a:rPr sz="7200" b="1" dirty="0">
                <a:solidFill>
                  <a:srgbClr val="C4EEFF"/>
                </a:solidFill>
                <a:latin typeface="Times New Roman"/>
                <a:cs typeface="Times New Roman"/>
              </a:rPr>
              <a:t>ОРВИ и</a:t>
            </a:r>
            <a:r>
              <a:rPr sz="7200" b="1" spc="-70" dirty="0">
                <a:solidFill>
                  <a:srgbClr val="C4EEFF"/>
                </a:solidFill>
                <a:latin typeface="Times New Roman"/>
                <a:cs typeface="Times New Roman"/>
              </a:rPr>
              <a:t> </a:t>
            </a:r>
            <a:r>
              <a:rPr sz="7200" b="1" spc="-5" dirty="0">
                <a:solidFill>
                  <a:srgbClr val="C4EEFF"/>
                </a:solidFill>
                <a:latin typeface="Times New Roman"/>
                <a:cs typeface="Times New Roman"/>
              </a:rPr>
              <a:t>гриппа</a:t>
            </a:r>
            <a:endParaRPr sz="7200" dirty="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029200" y="4114800"/>
            <a:ext cx="3810000" cy="24384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81000" y="4038600"/>
            <a:ext cx="3427476" cy="257175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Как </a:t>
            </a:r>
            <a:r>
              <a:rPr spc="-25" dirty="0"/>
              <a:t>действует</a:t>
            </a:r>
            <a:r>
              <a:rPr spc="-195" dirty="0"/>
              <a:t> </a:t>
            </a:r>
            <a:r>
              <a:rPr spc="-5" dirty="0"/>
              <a:t>вакцина?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51536" y="859281"/>
            <a:ext cx="848550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41350" algn="just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Введение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в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организм 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инактивированного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вируса  (или </a:t>
            </a:r>
            <a:r>
              <a:rPr sz="2800" spc="-30" dirty="0">
                <a:solidFill>
                  <a:srgbClr val="FFFFFF"/>
                </a:solidFill>
                <a:latin typeface="Times New Roman"/>
                <a:cs typeface="Times New Roman"/>
              </a:rPr>
              <a:t>его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частей)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вызывает выработку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антител 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разного 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типа, 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что позволяет 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создать 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многоуровневую</a:t>
            </a:r>
            <a:r>
              <a:rPr sz="2800" spc="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систему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1536" y="2139823"/>
            <a:ext cx="620839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513840" algn="l"/>
                <a:tab pos="2187575" algn="l"/>
                <a:tab pos="2907030" algn="l"/>
                <a:tab pos="3672204" algn="l"/>
              </a:tabLst>
            </a:pP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защиты	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от	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гриппа.	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Эффективность 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соврем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е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н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н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ы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ми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п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р</a:t>
            </a: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ти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рипп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зн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ы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ми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1536" y="2993212"/>
            <a:ext cx="236220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989455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с</a:t>
            </a:r>
            <a:r>
              <a:rPr sz="2800" spc="60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с</a:t>
            </a:r>
            <a:r>
              <a:rPr sz="2800" spc="20" dirty="0">
                <a:solidFill>
                  <a:srgbClr val="FFFFFF"/>
                </a:solidFill>
                <a:latin typeface="Times New Roman"/>
                <a:cs typeface="Times New Roman"/>
              </a:rPr>
              <a:t>т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а</a:t>
            </a:r>
            <a:r>
              <a:rPr sz="2800" spc="-50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ляе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т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до 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реактивности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95701" y="2993212"/>
            <a:ext cx="157988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6710">
              <a:lnSpc>
                <a:spcPct val="100000"/>
              </a:lnSpc>
              <a:spcBef>
                <a:spcPts val="95"/>
              </a:spcBef>
              <a:tabLst>
                <a:tab pos="1338580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90%	и</a:t>
            </a:r>
            <a:endParaRPr sz="2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организма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35551" y="2993212"/>
            <a:ext cx="129857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778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зависит 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р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е</a:t>
            </a: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б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ен</a:t>
            </a:r>
            <a:r>
              <a:rPr sz="2800" spc="-60" dirty="0">
                <a:solidFill>
                  <a:srgbClr val="FFFFFF"/>
                </a:solidFill>
                <a:latin typeface="Times New Roman"/>
                <a:cs typeface="Times New Roman"/>
              </a:rPr>
              <a:t>к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а.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055233" y="2139823"/>
            <a:ext cx="2781300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29665" marR="5080" indent="-429895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м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му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н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изации  </a:t>
            </a:r>
            <a:r>
              <a:rPr sz="2800" spc="-45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акц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нами</a:t>
            </a:r>
            <a:endParaRPr sz="2800">
              <a:latin typeface="Times New Roman"/>
              <a:cs typeface="Times New Roman"/>
            </a:endParaRPr>
          </a:p>
          <a:p>
            <a:pPr marL="53340" marR="5080" indent="-41275">
              <a:lnSpc>
                <a:spcPct val="100000"/>
              </a:lnSpc>
              <a:tabLst>
                <a:tab pos="683260" algn="l"/>
                <a:tab pos="878205" algn="l"/>
                <a:tab pos="1661795" algn="l"/>
              </a:tabLst>
            </a:pP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т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spc="65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со</a:t>
            </a: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б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е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н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н</a:t>
            </a:r>
            <a:r>
              <a:rPr sz="2800" spc="70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ст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е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й  </a:t>
            </a:r>
            <a:r>
              <a:rPr sz="2800" spc="-70" dirty="0">
                <a:solidFill>
                  <a:srgbClr val="FFFFFF"/>
                </a:solidFill>
                <a:latin typeface="Times New Roman"/>
                <a:cs typeface="Times New Roman"/>
              </a:rPr>
              <a:t>Т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ак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		</a:t>
            </a:r>
            <a:r>
              <a:rPr sz="2800" spc="-55" dirty="0">
                <a:solidFill>
                  <a:srgbClr val="FFFFFF"/>
                </a:solidFill>
                <a:latin typeface="Times New Roman"/>
                <a:cs typeface="Times New Roman"/>
              </a:rPr>
              <a:t>к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ак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ви</a:t>
            </a:r>
            <a:r>
              <a:rPr sz="2800" spc="-35" dirty="0">
                <a:solidFill>
                  <a:srgbClr val="FFFFFF"/>
                </a:solidFill>
                <a:latin typeface="Times New Roman"/>
                <a:cs typeface="Times New Roman"/>
              </a:rPr>
              <a:t>р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усы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1536" y="3846957"/>
            <a:ext cx="84804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281545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гриппа 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имеют  </a:t>
            </a:r>
            <a:r>
              <a:rPr sz="2800" spc="-35" dirty="0">
                <a:solidFill>
                  <a:srgbClr val="FFFFFF"/>
                </a:solidFill>
                <a:latin typeface="Times New Roman"/>
                <a:cs typeface="Times New Roman"/>
              </a:rPr>
              <a:t>сходные 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структуры</a:t>
            </a:r>
            <a:r>
              <a:rPr sz="2800" spc="1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с</a:t>
            </a:r>
            <a:r>
              <a:rPr sz="2800" spc="3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вирусами	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ОРЗ,</a:t>
            </a:r>
            <a:r>
              <a:rPr sz="2800" spc="2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Times New Roman"/>
                <a:cs typeface="Times New Roman"/>
              </a:rPr>
              <a:t>то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1536" y="4273677"/>
            <a:ext cx="305625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вырабатываемые 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п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р</a:t>
            </a: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ти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рипп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зн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ы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е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743071" y="4273677"/>
            <a:ext cx="509270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90575">
              <a:lnSpc>
                <a:spcPct val="100000"/>
              </a:lnSpc>
              <a:spcBef>
                <a:spcPts val="95"/>
              </a:spcBef>
              <a:tabLst>
                <a:tab pos="1713230" algn="l"/>
                <a:tab pos="3286760" algn="l"/>
              </a:tabLst>
            </a:pP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п</a:t>
            </a:r>
            <a:r>
              <a:rPr sz="2800" spc="70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с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л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е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		</a:t>
            </a:r>
            <a:r>
              <a:rPr sz="2800" spc="-45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акцина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ц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ии 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антитела	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защищают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840863" y="5127497"/>
            <a:ext cx="9753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Р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ВИ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51503" y="5127497"/>
            <a:ext cx="31108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28955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с	эффективностью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1536" y="5127497"/>
            <a:ext cx="2942590" cy="8782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60475" algn="l"/>
                <a:tab pos="1812289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также	и	</a:t>
            </a:r>
            <a:r>
              <a:rPr sz="2800" spc="-35" dirty="0">
                <a:solidFill>
                  <a:srgbClr val="FFFFFF"/>
                </a:solidFill>
                <a:latin typeface="Times New Roman"/>
                <a:cs typeface="Times New Roman"/>
              </a:rPr>
              <a:t>от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2196465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е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р</a:t>
            </a:r>
            <a:r>
              <a:rPr sz="2800" spc="-45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ятн</a:t>
            </a:r>
            <a:r>
              <a:rPr sz="2800" spc="60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сть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т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800" spc="-70" dirty="0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о,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41903" y="5554167"/>
            <a:ext cx="37242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91210" algn="l"/>
                <a:tab pos="2501265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ч</a:t>
            </a:r>
            <a:r>
              <a:rPr sz="2800" spc="-45" dirty="0">
                <a:solidFill>
                  <a:srgbClr val="FFFFFF"/>
                </a:solidFill>
                <a:latin typeface="Times New Roman"/>
                <a:cs typeface="Times New Roman"/>
              </a:rPr>
              <a:t>т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п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р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ив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т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ой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ре</a:t>
            </a: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б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енок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410450" y="4700778"/>
            <a:ext cx="1428115" cy="1304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3810" algn="ctr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р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а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ни</a:t>
            </a:r>
            <a:r>
              <a:rPr sz="2800" spc="-35" dirty="0">
                <a:solidFill>
                  <a:srgbClr val="FFFFFF"/>
                </a:solidFill>
                <a:latin typeface="Times New Roman"/>
                <a:cs typeface="Times New Roman"/>
              </a:rPr>
              <a:t>з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м 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50-60%.</a:t>
            </a:r>
            <a:endParaRPr sz="2800">
              <a:latin typeface="Times New Roman"/>
              <a:cs typeface="Times New Roman"/>
            </a:endParaRPr>
          </a:p>
          <a:p>
            <a:pPr marL="99695" algn="ctr">
              <a:lnSpc>
                <a:spcPct val="100000"/>
              </a:lnSpc>
            </a:pP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заб</a:t>
            </a: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л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е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ет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1536" y="5980887"/>
            <a:ext cx="848550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486535" algn="l"/>
                <a:tab pos="2226945" algn="l"/>
                <a:tab pos="3359785" algn="l"/>
                <a:tab pos="4027170" algn="l"/>
                <a:tab pos="4608195" algn="l"/>
                <a:tab pos="6710045" algn="l"/>
                <a:tab pos="7261859" algn="l"/>
              </a:tabLst>
            </a:pP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р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ип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п</a:t>
            </a:r>
            <a:r>
              <a:rPr sz="2800" spc="-50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м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ил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Р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ВИ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2800" spc="20" dirty="0">
                <a:solidFill>
                  <a:srgbClr val="FFFFFF"/>
                </a:solidFill>
                <a:latin typeface="Times New Roman"/>
                <a:cs typeface="Times New Roman"/>
              </a:rPr>
              <a:t>с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е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spc="-45" dirty="0">
                <a:solidFill>
                  <a:srgbClr val="FFFFFF"/>
                </a:solidFill>
                <a:latin typeface="Times New Roman"/>
                <a:cs typeface="Times New Roman"/>
              </a:rPr>
              <a:t>ж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е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с</a:t>
            </a:r>
            <a:r>
              <a:rPr sz="2800" spc="-80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х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р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аняе</a:t>
            </a:r>
            <a:r>
              <a:rPr sz="2800" spc="25" dirty="0">
                <a:solidFill>
                  <a:srgbClr val="FFFFFF"/>
                </a:solidFill>
                <a:latin typeface="Times New Roman"/>
                <a:cs typeface="Times New Roman"/>
              </a:rPr>
              <a:t>т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с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я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но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ре</a:t>
            </a: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б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енок 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переболеет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в </a:t>
            </a:r>
            <a:r>
              <a:rPr sz="2800" spc="-30" dirty="0">
                <a:solidFill>
                  <a:srgbClr val="FFFFFF"/>
                </a:solidFill>
                <a:latin typeface="Times New Roman"/>
                <a:cs typeface="Times New Roman"/>
              </a:rPr>
              <a:t>легкой 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форме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и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без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развития</a:t>
            </a:r>
            <a:r>
              <a:rPr sz="2800" spc="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осложнений.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81001" y="762000"/>
            <a:ext cx="8196284" cy="29681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65200" marR="959485" indent="-2540" algn="just">
              <a:lnSpc>
                <a:spcPct val="100000"/>
              </a:lnSpc>
              <a:spcBef>
                <a:spcPts val="105"/>
              </a:spcBef>
            </a:pPr>
            <a:r>
              <a:rPr sz="3200" b="1" dirty="0" err="1">
                <a:solidFill>
                  <a:srgbClr val="FFFFFF"/>
                </a:solidFill>
                <a:latin typeface="Times New Roman"/>
                <a:cs typeface="Times New Roman"/>
              </a:rPr>
              <a:t>Вакцинация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ru-RU" sz="3200" b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населения</a:t>
            </a:r>
            <a:r>
              <a:rPr sz="3200" b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проводится  </a:t>
            </a:r>
            <a:r>
              <a:rPr sz="3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медицинскими </a:t>
            </a:r>
            <a:r>
              <a:rPr sz="3200" b="1" spc="-10" dirty="0" err="1">
                <a:solidFill>
                  <a:srgbClr val="FFFFFF"/>
                </a:solidFill>
                <a:latin typeface="Times New Roman"/>
                <a:cs typeface="Times New Roman"/>
              </a:rPr>
              <a:t>работниками</a:t>
            </a:r>
            <a:r>
              <a:rPr sz="3200" b="1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lang="ru-RU" sz="3200" b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прививочных</a:t>
            </a:r>
            <a:r>
              <a:rPr sz="3200" b="1" spc="-10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кабинетах </a:t>
            </a:r>
            <a:r>
              <a:rPr sz="32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детских </a:t>
            </a:r>
            <a:r>
              <a:rPr sz="32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садов</a:t>
            </a:r>
            <a:r>
              <a:rPr sz="32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и  </a:t>
            </a:r>
            <a:r>
              <a:rPr sz="3200" b="1" spc="-20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школ</a:t>
            </a:r>
            <a:r>
              <a:rPr lang="ru-RU" sz="3200" b="1" spc="-20" dirty="0" smtClean="0">
                <a:solidFill>
                  <a:srgbClr val="FFFFFF"/>
                </a:solidFill>
                <a:latin typeface="Times New Roman"/>
                <a:cs typeface="Times New Roman"/>
              </a:rPr>
              <a:t>, детских и взрослых поликлиниках</a:t>
            </a:r>
            <a:r>
              <a:rPr sz="3200" b="1" spc="-20" dirty="0" smtClean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800600" y="3843402"/>
            <a:ext cx="3429000" cy="2743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38200" y="3809999"/>
            <a:ext cx="2819400" cy="274320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67639" y="97535"/>
            <a:ext cx="2964180" cy="7894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662427" y="97535"/>
            <a:ext cx="559307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52344" y="97535"/>
            <a:ext cx="559307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42260" y="97535"/>
            <a:ext cx="2121408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494276" y="97535"/>
            <a:ext cx="559308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84191" y="97535"/>
            <a:ext cx="559308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674108" y="97535"/>
            <a:ext cx="4233672" cy="78943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438388" y="97535"/>
            <a:ext cx="563879" cy="78943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532876" y="97535"/>
            <a:ext cx="557783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80287" y="524255"/>
            <a:ext cx="3694176" cy="78943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005071" y="524255"/>
            <a:ext cx="563879" cy="78943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099559" y="524255"/>
            <a:ext cx="557784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187952" y="524255"/>
            <a:ext cx="2868168" cy="78943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586728" y="524255"/>
            <a:ext cx="562355" cy="78943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679692" y="524255"/>
            <a:ext cx="559307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769607" y="524255"/>
            <a:ext cx="1620011" cy="78943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920228" y="524255"/>
            <a:ext cx="557783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375920" y="188467"/>
            <a:ext cx="829945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5475" marR="5080" indent="-613410">
              <a:lnSpc>
                <a:spcPct val="100000"/>
              </a:lnSpc>
              <a:spcBef>
                <a:spcPts val="95"/>
              </a:spcBef>
              <a:tabLst>
                <a:tab pos="1007110" algn="l"/>
                <a:tab pos="2687320" algn="l"/>
                <a:tab pos="4033520" algn="l"/>
                <a:tab pos="4519930" algn="l"/>
                <a:tab pos="6615430" algn="l"/>
              </a:tabLst>
            </a:pPr>
            <a:r>
              <a:rPr sz="2800" b="1" spc="-10" dirty="0">
                <a:solidFill>
                  <a:srgbClr val="B3EAF1"/>
                </a:solidFill>
                <a:latin typeface="Times New Roman"/>
                <a:cs typeface="Times New Roman"/>
              </a:rPr>
              <a:t>Э</a:t>
            </a:r>
            <a:r>
              <a:rPr sz="2800" b="1" spc="-45" dirty="0">
                <a:solidFill>
                  <a:srgbClr val="B3EAF1"/>
                </a:solidFill>
                <a:latin typeface="Times New Roman"/>
                <a:cs typeface="Times New Roman"/>
              </a:rPr>
              <a:t>к</a:t>
            </a:r>
            <a:r>
              <a:rPr sz="2800" b="1" spc="-5" dirty="0">
                <a:solidFill>
                  <a:srgbClr val="B3EAF1"/>
                </a:solidFill>
                <a:latin typeface="Times New Roman"/>
                <a:cs typeface="Times New Roman"/>
              </a:rPr>
              <a:t>он</a:t>
            </a:r>
            <a:r>
              <a:rPr sz="2800" b="1" spc="-45" dirty="0">
                <a:solidFill>
                  <a:srgbClr val="B3EAF1"/>
                </a:solidFill>
                <a:latin typeface="Times New Roman"/>
                <a:cs typeface="Times New Roman"/>
              </a:rPr>
              <a:t>о</a:t>
            </a:r>
            <a:r>
              <a:rPr sz="2800" b="1" spc="-10" dirty="0">
                <a:solidFill>
                  <a:srgbClr val="B3EAF1"/>
                </a:solidFill>
                <a:latin typeface="Times New Roman"/>
                <a:cs typeface="Times New Roman"/>
              </a:rPr>
              <a:t>мич</a:t>
            </a:r>
            <a:r>
              <a:rPr sz="2800" b="1" spc="15" dirty="0">
                <a:solidFill>
                  <a:srgbClr val="B3EAF1"/>
                </a:solidFill>
                <a:latin typeface="Times New Roman"/>
                <a:cs typeface="Times New Roman"/>
              </a:rPr>
              <a:t>е</a:t>
            </a:r>
            <a:r>
              <a:rPr sz="2800" b="1" spc="-5" dirty="0">
                <a:solidFill>
                  <a:srgbClr val="B3EAF1"/>
                </a:solidFill>
                <a:latin typeface="Times New Roman"/>
                <a:cs typeface="Times New Roman"/>
              </a:rPr>
              <a:t>с</a:t>
            </a:r>
            <a:r>
              <a:rPr sz="2800" b="1" spc="-50" dirty="0">
                <a:solidFill>
                  <a:srgbClr val="B3EAF1"/>
                </a:solidFill>
                <a:latin typeface="Times New Roman"/>
                <a:cs typeface="Times New Roman"/>
              </a:rPr>
              <a:t>к</a:t>
            </a:r>
            <a:r>
              <a:rPr sz="2800" b="1" spc="-5" dirty="0">
                <a:solidFill>
                  <a:srgbClr val="B3EAF1"/>
                </a:solidFill>
                <a:latin typeface="Times New Roman"/>
                <a:cs typeface="Times New Roman"/>
              </a:rPr>
              <a:t>ое</a:t>
            </a:r>
            <a:r>
              <a:rPr sz="2800" b="1" dirty="0">
                <a:solidFill>
                  <a:srgbClr val="B3EAF1"/>
                </a:solidFill>
                <a:latin typeface="Times New Roman"/>
                <a:cs typeface="Times New Roman"/>
              </a:rPr>
              <a:t>	</a:t>
            </a:r>
            <a:r>
              <a:rPr sz="2800" b="1" spc="-5" dirty="0">
                <a:solidFill>
                  <a:srgbClr val="B3EAF1"/>
                </a:solidFill>
                <a:latin typeface="Times New Roman"/>
                <a:cs typeface="Times New Roman"/>
              </a:rPr>
              <a:t>сравнение</a:t>
            </a:r>
            <a:r>
              <a:rPr sz="2800" b="1" dirty="0">
                <a:solidFill>
                  <a:srgbClr val="B3EAF1"/>
                </a:solidFill>
                <a:latin typeface="Times New Roman"/>
                <a:cs typeface="Times New Roman"/>
              </a:rPr>
              <a:t>	</a:t>
            </a:r>
            <a:r>
              <a:rPr sz="2800" b="1" spc="-10" dirty="0">
                <a:solidFill>
                  <a:srgbClr val="B3EAF1"/>
                </a:solidFill>
                <a:latin typeface="Times New Roman"/>
                <a:cs typeface="Times New Roman"/>
              </a:rPr>
              <a:t>вакцинопр</a:t>
            </a:r>
            <a:r>
              <a:rPr sz="2800" b="1" spc="5" dirty="0">
                <a:solidFill>
                  <a:srgbClr val="B3EAF1"/>
                </a:solidFill>
                <a:latin typeface="Times New Roman"/>
                <a:cs typeface="Times New Roman"/>
              </a:rPr>
              <a:t>о</a:t>
            </a:r>
            <a:r>
              <a:rPr sz="2800" b="1" spc="-5" dirty="0">
                <a:solidFill>
                  <a:srgbClr val="B3EAF1"/>
                </a:solidFill>
                <a:latin typeface="Times New Roman"/>
                <a:cs typeface="Times New Roman"/>
              </a:rPr>
              <a:t>филактики  и	</a:t>
            </a:r>
            <a:r>
              <a:rPr sz="2800" b="1" spc="-10" dirty="0">
                <a:solidFill>
                  <a:srgbClr val="B3EAF1"/>
                </a:solidFill>
                <a:latin typeface="Times New Roman"/>
                <a:cs typeface="Times New Roman"/>
              </a:rPr>
              <a:t>неспецифической	</a:t>
            </a:r>
            <a:r>
              <a:rPr sz="2800" b="1" spc="-5" dirty="0">
                <a:solidFill>
                  <a:srgbClr val="B3EAF1"/>
                </a:solidFill>
                <a:latin typeface="Times New Roman"/>
                <a:cs typeface="Times New Roman"/>
              </a:rPr>
              <a:t>профилактики	</a:t>
            </a:r>
            <a:r>
              <a:rPr sz="2800" b="1" spc="-10" dirty="0">
                <a:solidFill>
                  <a:srgbClr val="B3EAF1"/>
                </a:solidFill>
                <a:latin typeface="Times New Roman"/>
                <a:cs typeface="Times New Roman"/>
              </a:rPr>
              <a:t>гриппа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692396" y="4543044"/>
            <a:ext cx="586739" cy="66598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930140" y="4465320"/>
            <a:ext cx="1714500" cy="78943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175247" y="4465320"/>
            <a:ext cx="1504188" cy="78943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210043" y="4465320"/>
            <a:ext cx="557783" cy="78943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298435" y="4465320"/>
            <a:ext cx="1199387" cy="78943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028431" y="4465320"/>
            <a:ext cx="559307" cy="78943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118347" y="4465320"/>
            <a:ext cx="647700" cy="78943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296656" y="4465320"/>
            <a:ext cx="557783" cy="78943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385047" y="4465320"/>
            <a:ext cx="557783" cy="78943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388608" y="4954523"/>
            <a:ext cx="2252472" cy="7620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386071" y="5055108"/>
            <a:ext cx="586739" cy="66598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623815" y="4977384"/>
            <a:ext cx="1891284" cy="78943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045708" y="4977384"/>
            <a:ext cx="1162812" cy="78943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739128" y="4977384"/>
            <a:ext cx="588264" cy="78943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858000" y="4977384"/>
            <a:ext cx="1182624" cy="78943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571231" y="4977384"/>
            <a:ext cx="554735" cy="78943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656576" y="4977384"/>
            <a:ext cx="1487424" cy="78943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692895" y="4977384"/>
            <a:ext cx="451103" cy="78943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837176" y="5466588"/>
            <a:ext cx="4111752" cy="7620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4572634" y="4639757"/>
            <a:ext cx="494665" cy="869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6070">
              <a:lnSpc>
                <a:spcPts val="2780"/>
              </a:lnSpc>
            </a:pPr>
            <a:r>
              <a:rPr sz="2650" spc="-680" dirty="0">
                <a:solidFill>
                  <a:srgbClr val="0AD0D9"/>
                </a:solidFill>
                <a:latin typeface="Arial"/>
                <a:cs typeface="Arial"/>
              </a:rPr>
              <a:t></a:t>
            </a:r>
            <a:endParaRPr sz="26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</a:pPr>
            <a:r>
              <a:rPr sz="2650" spc="-685" dirty="0">
                <a:solidFill>
                  <a:srgbClr val="0AD0D9"/>
                </a:solidFill>
                <a:latin typeface="Arial"/>
                <a:cs typeface="Arial"/>
              </a:rPr>
              <a:t></a:t>
            </a:r>
            <a:endParaRPr sz="2650">
              <a:latin typeface="Arial"/>
              <a:cs typeface="Arial"/>
            </a:endParaRPr>
          </a:p>
        </p:txBody>
      </p:sp>
      <p:sp>
        <p:nvSpPr>
          <p:cNvPr id="45" name="object 4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5750" marR="1005205" indent="-273050">
              <a:lnSpc>
                <a:spcPct val="100000"/>
              </a:lnSpc>
              <a:spcBef>
                <a:spcPts val="105"/>
              </a:spcBef>
              <a:buClr>
                <a:srgbClr val="0AD0D9"/>
              </a:buClr>
              <a:buSzPct val="95000"/>
              <a:buFont typeface="Arial"/>
              <a:buChar char=""/>
              <a:tabLst>
                <a:tab pos="285115" algn="l"/>
                <a:tab pos="285750" algn="l"/>
              </a:tabLst>
            </a:pPr>
            <a:r>
              <a:rPr spc="-10" dirty="0"/>
              <a:t>Стоимость </a:t>
            </a:r>
            <a:r>
              <a:rPr spc="-5" dirty="0"/>
              <a:t>неспецифической  профилактики</a:t>
            </a:r>
            <a:r>
              <a:rPr spc="-10" dirty="0"/>
              <a:t> </a:t>
            </a:r>
            <a:r>
              <a:rPr spc="-5" dirty="0"/>
              <a:t>гриппа</a:t>
            </a:r>
          </a:p>
          <a:p>
            <a:pPr marL="285750" indent="-273050">
              <a:lnSpc>
                <a:spcPct val="100000"/>
              </a:lnSpc>
              <a:spcBef>
                <a:spcPts val="480"/>
              </a:spcBef>
              <a:buClr>
                <a:srgbClr val="0AD0D9"/>
              </a:buClr>
              <a:buSzPct val="95000"/>
              <a:buFont typeface="Arial"/>
              <a:buChar char=""/>
              <a:tabLst>
                <a:tab pos="285115" algn="l"/>
                <a:tab pos="285750" algn="l"/>
              </a:tabLst>
            </a:pPr>
            <a:r>
              <a:rPr dirty="0"/>
              <a:t>1.Витамины </a:t>
            </a:r>
            <a:r>
              <a:rPr spc="-35" dirty="0"/>
              <a:t>(пиковит, </a:t>
            </a:r>
            <a:r>
              <a:rPr spc="-5" dirty="0"/>
              <a:t>аэвити </a:t>
            </a:r>
            <a:r>
              <a:rPr dirty="0"/>
              <a:t>др.)</a:t>
            </a:r>
            <a:r>
              <a:rPr spc="395" dirty="0"/>
              <a:t> </a:t>
            </a:r>
            <a:r>
              <a:rPr dirty="0"/>
              <a:t>–</a:t>
            </a:r>
          </a:p>
          <a:p>
            <a:pPr marL="349250">
              <a:lnSpc>
                <a:spcPct val="100000"/>
              </a:lnSpc>
            </a:pPr>
            <a:r>
              <a:rPr dirty="0"/>
              <a:t>200-1000</a:t>
            </a:r>
            <a:r>
              <a:rPr spc="-50" dirty="0"/>
              <a:t> </a:t>
            </a:r>
            <a:r>
              <a:rPr spc="-10" dirty="0"/>
              <a:t>руб.</a:t>
            </a:r>
          </a:p>
          <a:p>
            <a:pPr marL="285750" indent="-273050">
              <a:lnSpc>
                <a:spcPct val="100000"/>
              </a:lnSpc>
              <a:spcBef>
                <a:spcPts val="480"/>
              </a:spcBef>
              <a:buClr>
                <a:srgbClr val="0AD0D9"/>
              </a:buClr>
              <a:buSzPct val="95000"/>
              <a:buFont typeface="Arial"/>
              <a:buChar char=""/>
              <a:tabLst>
                <a:tab pos="285115" algn="l"/>
                <a:tab pos="285750" algn="l"/>
              </a:tabLst>
            </a:pPr>
            <a:r>
              <a:rPr spc="-15" dirty="0"/>
              <a:t>2.Иммуномодуляторы</a:t>
            </a:r>
          </a:p>
          <a:p>
            <a:pPr marL="272415" algn="ctr">
              <a:lnSpc>
                <a:spcPct val="100000"/>
              </a:lnSpc>
            </a:pPr>
            <a:r>
              <a:rPr spc="-10" dirty="0"/>
              <a:t>(ликопид </a:t>
            </a:r>
            <a:r>
              <a:rPr spc="-5" dirty="0"/>
              <a:t>или альфа-интерфероны)</a:t>
            </a:r>
            <a:r>
              <a:rPr spc="125" dirty="0"/>
              <a:t> </a:t>
            </a:r>
            <a:r>
              <a:rPr dirty="0"/>
              <a:t>–</a:t>
            </a:r>
          </a:p>
          <a:p>
            <a:pPr marL="349250">
              <a:lnSpc>
                <a:spcPct val="100000"/>
              </a:lnSpc>
            </a:pPr>
            <a:r>
              <a:rPr spc="-5" dirty="0"/>
              <a:t>500-1500руб.</a:t>
            </a:r>
          </a:p>
          <a:p>
            <a:pPr marL="285750" marR="271780" indent="-273050">
              <a:lnSpc>
                <a:spcPct val="100000"/>
              </a:lnSpc>
              <a:spcBef>
                <a:spcPts val="480"/>
              </a:spcBef>
              <a:buClr>
                <a:srgbClr val="0AD0D9"/>
              </a:buClr>
              <a:buSzPct val="95000"/>
              <a:buFont typeface="Arial"/>
              <a:buChar char=""/>
              <a:tabLst>
                <a:tab pos="285115" algn="l"/>
                <a:tab pos="285750" algn="l"/>
              </a:tabLst>
            </a:pPr>
            <a:r>
              <a:rPr dirty="0"/>
              <a:t>3.Бактериальные </a:t>
            </a:r>
            <a:r>
              <a:rPr spc="-15" dirty="0"/>
              <a:t>лизаты  </a:t>
            </a:r>
            <a:r>
              <a:rPr spc="-10" dirty="0"/>
              <a:t>препараты (ИРС-19,имудон </a:t>
            </a:r>
            <a:r>
              <a:rPr dirty="0"/>
              <a:t>и </a:t>
            </a:r>
            <a:r>
              <a:rPr spc="-5" dirty="0"/>
              <a:t>пр.) </a:t>
            </a:r>
            <a:r>
              <a:rPr dirty="0"/>
              <a:t>–  </a:t>
            </a:r>
            <a:r>
              <a:rPr spc="-5" dirty="0"/>
              <a:t>400-800руб.</a:t>
            </a:r>
          </a:p>
          <a:p>
            <a:pPr marL="1972945">
              <a:lnSpc>
                <a:spcPct val="100000"/>
              </a:lnSpc>
              <a:spcBef>
                <a:spcPts val="645"/>
              </a:spcBef>
            </a:pPr>
            <a:r>
              <a:rPr sz="2800" b="0" u="heavy" spc="-700" dirty="0"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i="1" u="heavy" spc="-10" dirty="0"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Итого </a:t>
            </a:r>
            <a:r>
              <a:rPr sz="2800" i="1" u="heavy" spc="-5" dirty="0"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цена</a:t>
            </a:r>
            <a:r>
              <a:rPr sz="2800" i="1" u="heavy" spc="-10" dirty="0"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i="1" u="heavy" spc="-5" dirty="0"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–</a:t>
            </a:r>
            <a:r>
              <a:rPr sz="2800" i="1" u="heavy" spc="-10" dirty="0"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endParaRPr sz="2800" dirty="0">
              <a:latin typeface="Times New Roman"/>
              <a:cs typeface="Times New Roman"/>
            </a:endParaRPr>
          </a:p>
          <a:p>
            <a:pPr marL="269240" algn="ctr">
              <a:lnSpc>
                <a:spcPct val="100000"/>
              </a:lnSpc>
              <a:spcBef>
                <a:spcPts val="670"/>
              </a:spcBef>
              <a:tabLst>
                <a:tab pos="1692275" algn="l"/>
              </a:tabLst>
            </a:pPr>
            <a:r>
              <a:rPr sz="2800" i="1" u="heavy" spc="-5" dirty="0"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2800" i="1" u="heavy" spc="-20" dirty="0"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1100-3300</a:t>
            </a:r>
            <a:r>
              <a:rPr sz="2800" i="1" u="heavy" spc="-50" dirty="0"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i="1" u="heavy" spc="-25" dirty="0"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рублей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35051" y="3496055"/>
            <a:ext cx="1504188" cy="78943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069847" y="3496055"/>
            <a:ext cx="559308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159763" y="3496055"/>
            <a:ext cx="1691639" cy="78943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382011" y="3496055"/>
            <a:ext cx="556260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468879" y="3496055"/>
            <a:ext cx="1199388" cy="78943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198876" y="3496055"/>
            <a:ext cx="559308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288791" y="3496055"/>
            <a:ext cx="588263" cy="78943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48411" y="3985259"/>
            <a:ext cx="3415284" cy="7620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91539" y="3922776"/>
            <a:ext cx="557784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979932" y="3922776"/>
            <a:ext cx="2040636" cy="78943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551176" y="3922776"/>
            <a:ext cx="557784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104900" y="4411979"/>
            <a:ext cx="1702308" cy="76200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231140" y="1243329"/>
            <a:ext cx="3421379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447675">
              <a:lnSpc>
                <a:spcPct val="100000"/>
              </a:lnSpc>
              <a:spcBef>
                <a:spcPts val="95"/>
              </a:spcBef>
            </a:pPr>
            <a:r>
              <a:rPr sz="22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Стоимость  </a:t>
            </a:r>
            <a:r>
              <a:rPr sz="22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вакцинопрофилактики  гриппа</a:t>
            </a:r>
            <a:endParaRPr sz="2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631190" algn="l"/>
                <a:tab pos="2118995" algn="l"/>
              </a:tabLst>
            </a:pPr>
            <a:r>
              <a:rPr sz="2200" b="1" dirty="0">
                <a:solidFill>
                  <a:srgbClr val="FFFFFF"/>
                </a:solidFill>
                <a:latin typeface="Times New Roman"/>
                <a:cs typeface="Times New Roman"/>
              </a:rPr>
              <a:t>1.	</a:t>
            </a:r>
            <a:r>
              <a:rPr sz="22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Средняя	стоимость</a:t>
            </a:r>
            <a:endParaRPr sz="2200" dirty="0">
              <a:latin typeface="Times New Roman"/>
              <a:cs typeface="Times New Roman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31140" y="2584830"/>
            <a:ext cx="3421379" cy="1881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вакцины </a:t>
            </a:r>
            <a:r>
              <a:rPr sz="2200" b="1" dirty="0">
                <a:solidFill>
                  <a:srgbClr val="FFFFFF"/>
                </a:solidFill>
                <a:latin typeface="Times New Roman"/>
                <a:cs typeface="Times New Roman"/>
              </a:rPr>
              <a:t>300 </a:t>
            </a:r>
            <a:r>
              <a:rPr sz="22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руб.</a:t>
            </a:r>
            <a:endParaRPr sz="2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631190" algn="l"/>
                <a:tab pos="2118995" algn="l"/>
              </a:tabLst>
            </a:pPr>
            <a:r>
              <a:rPr sz="2200" b="1" dirty="0">
                <a:solidFill>
                  <a:srgbClr val="FFFFFF"/>
                </a:solidFill>
                <a:latin typeface="Times New Roman"/>
                <a:cs typeface="Times New Roman"/>
              </a:rPr>
              <a:t>2.	</a:t>
            </a:r>
            <a:r>
              <a:rPr sz="22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Средняя	стоимость</a:t>
            </a:r>
            <a:endParaRPr sz="2200" dirty="0">
              <a:latin typeface="Times New Roman"/>
              <a:cs typeface="Times New Roman"/>
            </a:endParaRPr>
          </a:p>
          <a:p>
            <a:pPr marL="12700">
              <a:lnSpc>
                <a:spcPts val="2630"/>
              </a:lnSpc>
            </a:pPr>
            <a:r>
              <a:rPr sz="22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вакцинации </a:t>
            </a:r>
            <a:r>
              <a:rPr sz="2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150</a:t>
            </a:r>
            <a:r>
              <a:rPr sz="22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руб.</a:t>
            </a:r>
            <a:endParaRPr sz="2200" dirty="0">
              <a:latin typeface="Times New Roman"/>
              <a:cs typeface="Times New Roman"/>
            </a:endParaRPr>
          </a:p>
          <a:p>
            <a:pPr marL="24765">
              <a:lnSpc>
                <a:spcPts val="3350"/>
              </a:lnSpc>
            </a:pPr>
            <a:r>
              <a:rPr sz="2800" u="heavy" spc="-70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i="1" u="heavy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Итого </a:t>
            </a:r>
            <a:r>
              <a:rPr sz="2800" b="1" i="1" u="heavy" spc="-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средняя </a:t>
            </a:r>
            <a:r>
              <a:rPr sz="2800" b="1" i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цена</a:t>
            </a:r>
            <a:r>
              <a:rPr sz="2800" b="1" i="1" u="heavy" spc="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i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-</a:t>
            </a:r>
            <a:endParaRPr sz="2800" dirty="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</a:pPr>
            <a:r>
              <a:rPr sz="28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i="1" u="heavy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450рублей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85572" y="141731"/>
            <a:ext cx="8583168" cy="17327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493134" y="1496313"/>
            <a:ext cx="5352415" cy="2879725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2700" marR="5080">
              <a:lnSpc>
                <a:spcPts val="2810"/>
              </a:lnSpc>
              <a:spcBef>
                <a:spcPts val="455"/>
              </a:spcBef>
              <a:buClr>
                <a:srgbClr val="0AD0D9"/>
              </a:buClr>
              <a:buSzPct val="94230"/>
              <a:buFont typeface="Arial"/>
              <a:buChar char="-"/>
              <a:tabLst>
                <a:tab pos="278765" algn="l"/>
                <a:tab pos="279400" algn="l"/>
                <a:tab pos="2755900" algn="l"/>
              </a:tabLst>
            </a:pPr>
            <a:r>
              <a:rPr sz="2600" b="1" spc="180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600" b="1" spc="-4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600" b="1" spc="-150" dirty="0">
                <a:solidFill>
                  <a:srgbClr val="FFFFFF"/>
                </a:solidFill>
                <a:latin typeface="Arial"/>
                <a:cs typeface="Arial"/>
              </a:rPr>
              <a:t>мф</a:t>
            </a:r>
            <a:r>
              <a:rPr sz="2600" b="1" spc="-12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600" b="1" spc="3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600" b="1" spc="10" dirty="0">
                <a:solidFill>
                  <a:srgbClr val="FFFFFF"/>
                </a:solidFill>
                <a:latin typeface="Arial"/>
                <a:cs typeface="Arial"/>
              </a:rPr>
              <a:t>тн</a:t>
            </a:r>
            <a:r>
              <a:rPr sz="2600" b="1" spc="25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2600" b="1" spc="105" dirty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600" b="1" spc="30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2600" b="1" spc="-6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2600" b="1" spc="-20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2600" b="1" spc="-35" dirty="0">
                <a:solidFill>
                  <a:srgbClr val="FFFFFF"/>
                </a:solidFill>
                <a:latin typeface="Arial"/>
                <a:cs typeface="Arial"/>
              </a:rPr>
              <a:t>ер</a:t>
            </a:r>
            <a:r>
              <a:rPr sz="2600" b="1" spc="-10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600" b="1" spc="100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урный  </a:t>
            </a:r>
            <a:r>
              <a:rPr sz="2600" b="1" spc="60" dirty="0">
                <a:solidFill>
                  <a:srgbClr val="FFFFFF"/>
                </a:solidFill>
                <a:latin typeface="Arial"/>
                <a:cs typeface="Arial"/>
              </a:rPr>
              <a:t>режим</a:t>
            </a:r>
            <a:r>
              <a:rPr sz="2600" b="1" spc="-2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15" dirty="0">
                <a:solidFill>
                  <a:srgbClr val="FFFFFF"/>
                </a:solidFill>
                <a:latin typeface="Arial"/>
                <a:cs typeface="Arial"/>
              </a:rPr>
              <a:t>помещений</a:t>
            </a:r>
            <a:r>
              <a:rPr sz="2600" b="1" i="1" spc="1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2600">
              <a:latin typeface="Times New Roman"/>
              <a:cs typeface="Times New Roman"/>
            </a:endParaRPr>
          </a:p>
          <a:p>
            <a:pPr marL="12700" marR="9525">
              <a:lnSpc>
                <a:spcPts val="2810"/>
              </a:lnSpc>
              <a:spcBef>
                <a:spcPts val="625"/>
              </a:spcBef>
              <a:buClr>
                <a:srgbClr val="0AD0D9"/>
              </a:buClr>
              <a:buSzPct val="94230"/>
              <a:buFont typeface="Arial"/>
              <a:buChar char="-"/>
              <a:tabLst>
                <a:tab pos="278765" algn="l"/>
                <a:tab pos="279400" algn="l"/>
                <a:tab pos="2713355" algn="l"/>
              </a:tabLst>
            </a:pPr>
            <a:r>
              <a:rPr sz="2600" b="1" spc="-3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600" b="1" spc="-2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600" b="1" spc="16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2600" b="1" spc="-325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600" b="1" spc="-35" dirty="0">
                <a:solidFill>
                  <a:srgbClr val="FFFFFF"/>
                </a:solidFill>
                <a:latin typeface="Arial"/>
                <a:cs typeface="Arial"/>
              </a:rPr>
              <a:t>ля</a:t>
            </a:r>
            <a:r>
              <a:rPr sz="2600" b="1" spc="-4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600" b="1" spc="10" dirty="0">
                <a:solidFill>
                  <a:srgbClr val="FFFFFF"/>
                </a:solidFill>
                <a:latin typeface="Arial"/>
                <a:cs typeface="Arial"/>
              </a:rPr>
              <a:t>но</a:t>
            </a:r>
            <a:r>
              <a:rPr sz="2600" b="1" spc="1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600" b="1" spc="70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2600" b="1" spc="-35" dirty="0">
                <a:solidFill>
                  <a:srgbClr val="FFFFFF"/>
                </a:solidFill>
                <a:latin typeface="Arial"/>
                <a:cs typeface="Arial"/>
              </a:rPr>
              <a:t>ровет</a:t>
            </a:r>
            <a:r>
              <a:rPr sz="2600" b="1" spc="-4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600" b="1" spc="-2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600" b="1" spc="-5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2600" b="1" spc="25" dirty="0">
                <a:solidFill>
                  <a:srgbClr val="FFFFFF"/>
                </a:solidFill>
                <a:latin typeface="Arial"/>
                <a:cs typeface="Arial"/>
              </a:rPr>
              <a:t>ание, 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влажная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уборка</a:t>
            </a:r>
            <a:r>
              <a:rPr sz="2600" b="1" spc="-45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15" dirty="0">
                <a:solidFill>
                  <a:srgbClr val="FFFFFF"/>
                </a:solidFill>
                <a:latin typeface="Arial"/>
                <a:cs typeface="Arial"/>
              </a:rPr>
              <a:t>помещений</a:t>
            </a:r>
            <a:r>
              <a:rPr sz="2600" b="1" i="1" spc="1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  <a:buClr>
                <a:srgbClr val="0AD0D9"/>
              </a:buClr>
              <a:buSzPct val="94230"/>
              <a:buFont typeface="Arial"/>
              <a:buChar char="-"/>
              <a:tabLst>
                <a:tab pos="278765" algn="l"/>
                <a:tab pos="279400" algn="l"/>
              </a:tabLst>
            </a:pPr>
            <a:r>
              <a:rPr sz="2600" b="1" spc="-15" dirty="0">
                <a:solidFill>
                  <a:srgbClr val="FFFFFF"/>
                </a:solidFill>
                <a:latin typeface="Arial"/>
                <a:cs typeface="Arial"/>
              </a:rPr>
              <a:t>комфортная</a:t>
            </a:r>
            <a:r>
              <a:rPr sz="2600" b="1" spc="-2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35" dirty="0">
                <a:solidFill>
                  <a:srgbClr val="FFFFFF"/>
                </a:solidFill>
                <a:latin typeface="Arial"/>
                <a:cs typeface="Arial"/>
              </a:rPr>
              <a:t>одежда</a:t>
            </a:r>
            <a:r>
              <a:rPr sz="2600" b="1" spc="-2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25" dirty="0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2600" b="1" spc="-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45" dirty="0">
                <a:solidFill>
                  <a:srgbClr val="FFFFFF"/>
                </a:solidFill>
                <a:latin typeface="Arial"/>
                <a:cs typeface="Arial"/>
              </a:rPr>
              <a:t>погоде</a:t>
            </a:r>
            <a:r>
              <a:rPr sz="2600" b="1" i="1" spc="-4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sz="2450" dirty="0">
                <a:solidFill>
                  <a:srgbClr val="0AD0D9"/>
                </a:solidFill>
                <a:latin typeface="Arial"/>
                <a:cs typeface="Arial"/>
              </a:rPr>
              <a:t>-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рациональное</a:t>
            </a:r>
            <a:r>
              <a:rPr sz="2600" b="1" spc="-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25" dirty="0">
                <a:solidFill>
                  <a:srgbClr val="FFFFFF"/>
                </a:solidFill>
                <a:latin typeface="Arial"/>
                <a:cs typeface="Arial"/>
              </a:rPr>
              <a:t>питание</a:t>
            </a:r>
            <a:r>
              <a:rPr sz="2600" b="1" i="1" spc="2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10"/>
              </a:spcBef>
              <a:buClr>
                <a:srgbClr val="0AD0D9"/>
              </a:buClr>
              <a:buSzPct val="94230"/>
              <a:buFont typeface="Arial"/>
              <a:buChar char="-"/>
              <a:tabLst>
                <a:tab pos="278765" algn="l"/>
                <a:tab pos="279400" algn="l"/>
              </a:tabLst>
            </a:pPr>
            <a:r>
              <a:rPr sz="2600" b="1" spc="20" dirty="0">
                <a:solidFill>
                  <a:srgbClr val="FFFFFF"/>
                </a:solidFill>
                <a:latin typeface="Arial"/>
                <a:cs typeface="Arial"/>
              </a:rPr>
              <a:t>прогулки</a:t>
            </a:r>
            <a:r>
              <a:rPr sz="2600" b="1" spc="-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35" dirty="0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r>
              <a:rPr sz="2600" b="1" spc="-2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45" dirty="0">
                <a:solidFill>
                  <a:srgbClr val="FFFFFF"/>
                </a:solidFill>
                <a:latin typeface="Arial"/>
                <a:cs typeface="Arial"/>
              </a:rPr>
              <a:t>свежем</a:t>
            </a:r>
            <a:r>
              <a:rPr sz="2600" b="1" spc="-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110" dirty="0">
                <a:solidFill>
                  <a:srgbClr val="FFFFFF"/>
                </a:solidFill>
                <a:latin typeface="Arial"/>
                <a:cs typeface="Arial"/>
              </a:rPr>
              <a:t>воздухе</a:t>
            </a:r>
            <a:endParaRPr sz="26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81000" y="4800600"/>
            <a:ext cx="2057400" cy="18288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400" y="914400"/>
            <a:ext cx="2362200" cy="19050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010400" y="4648200"/>
            <a:ext cx="1905000" cy="16764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2000" y="2971673"/>
            <a:ext cx="2590800" cy="177330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886200" y="4648200"/>
            <a:ext cx="2600325" cy="190500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600199"/>
            <a:ext cx="8153400" cy="52577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11123" y="0"/>
            <a:ext cx="7872983" cy="20177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298185" y="1448765"/>
            <a:ext cx="3501390" cy="2464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46735" algn="just">
              <a:lnSpc>
                <a:spcPct val="100000"/>
              </a:lnSpc>
              <a:spcBef>
                <a:spcPts val="95"/>
              </a:spcBef>
            </a:pPr>
            <a:r>
              <a:rPr sz="3600" b="1" spc="-4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4000" b="1" spc="-45" dirty="0">
                <a:solidFill>
                  <a:srgbClr val="FFFFFF"/>
                </a:solidFill>
                <a:latin typeface="Arial"/>
                <a:cs typeface="Arial"/>
              </a:rPr>
              <a:t>равильно  </a:t>
            </a:r>
            <a:r>
              <a:rPr sz="4000" b="1" spc="-85" dirty="0">
                <a:solidFill>
                  <a:srgbClr val="FFFFFF"/>
                </a:solidFill>
                <a:latin typeface="Arial"/>
                <a:cs typeface="Arial"/>
              </a:rPr>
              <a:t>используйте  </a:t>
            </a:r>
            <a:r>
              <a:rPr sz="4000" b="1" spc="-10" dirty="0">
                <a:solidFill>
                  <a:srgbClr val="FFFFFF"/>
                </a:solidFill>
                <a:latin typeface="Arial"/>
                <a:cs typeface="Arial"/>
              </a:rPr>
              <a:t>медиц</a:t>
            </a:r>
            <a:r>
              <a:rPr sz="4000" b="1" spc="-2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4000" b="1" dirty="0">
                <a:solidFill>
                  <a:srgbClr val="FFFFFF"/>
                </a:solidFill>
                <a:latin typeface="Arial"/>
                <a:cs typeface="Arial"/>
              </a:rPr>
              <a:t>нскую</a:t>
            </a:r>
            <a:endParaRPr sz="4000">
              <a:latin typeface="Arial"/>
              <a:cs typeface="Arial"/>
            </a:endParaRPr>
          </a:p>
          <a:p>
            <a:pPr marL="951230">
              <a:lnSpc>
                <a:spcPct val="100000"/>
              </a:lnSpc>
              <a:spcBef>
                <a:spcPts val="5"/>
              </a:spcBef>
            </a:pPr>
            <a:r>
              <a:rPr sz="4000" b="1" spc="-80" dirty="0">
                <a:solidFill>
                  <a:srgbClr val="FFFFFF"/>
                </a:solidFill>
                <a:latin typeface="Arial"/>
                <a:cs typeface="Arial"/>
              </a:rPr>
              <a:t>маску!</a:t>
            </a:r>
            <a:endParaRPr sz="4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705600" y="4724400"/>
            <a:ext cx="1981200" cy="1905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43000" y="1524000"/>
            <a:ext cx="6096000" cy="25146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21436" y="719327"/>
            <a:ext cx="7360919" cy="57607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92100" y="4035932"/>
            <a:ext cx="7833995" cy="19646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40"/>
              </a:lnSpc>
              <a:spcBef>
                <a:spcPts val="100"/>
              </a:spcBef>
              <a:buClr>
                <a:srgbClr val="0AD0D9"/>
              </a:buClr>
              <a:buSzPct val="89583"/>
              <a:buFont typeface="Arial"/>
              <a:buChar char="•"/>
              <a:tabLst>
                <a:tab pos="114935" algn="l"/>
              </a:tabLst>
            </a:pPr>
            <a:r>
              <a:rPr sz="2400" b="1" spc="-60" dirty="0">
                <a:solidFill>
                  <a:srgbClr val="FFFFFF"/>
                </a:solidFill>
                <a:latin typeface="Arial"/>
                <a:cs typeface="Arial"/>
              </a:rPr>
              <a:t>Свести</a:t>
            </a:r>
            <a:r>
              <a:rPr sz="24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220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400" b="1" spc="-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минимуму</a:t>
            </a:r>
            <a:r>
              <a:rPr sz="2400" b="1" spc="-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70" dirty="0">
                <a:solidFill>
                  <a:srgbClr val="FFFFFF"/>
                </a:solidFill>
                <a:latin typeface="Arial"/>
                <a:cs typeface="Arial"/>
              </a:rPr>
              <a:t>контакт</a:t>
            </a:r>
            <a:r>
              <a:rPr sz="2400" b="1" spc="-2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7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400" b="1" spc="-2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другими</a:t>
            </a:r>
            <a:r>
              <a:rPr sz="2400" b="1" spc="-2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90" dirty="0">
                <a:solidFill>
                  <a:srgbClr val="FFFFFF"/>
                </a:solidFill>
                <a:latin typeface="Arial"/>
                <a:cs typeface="Arial"/>
              </a:rPr>
              <a:t>людьми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595"/>
              </a:lnSpc>
              <a:buClr>
                <a:srgbClr val="0AD0D9"/>
              </a:buClr>
              <a:buSzPct val="89583"/>
              <a:buFont typeface="Arial"/>
              <a:buChar char="•"/>
              <a:tabLst>
                <a:tab pos="114935" algn="l"/>
              </a:tabLst>
            </a:pPr>
            <a:r>
              <a:rPr sz="2400" b="1" spc="-110" dirty="0">
                <a:solidFill>
                  <a:srgbClr val="FFFFFF"/>
                </a:solidFill>
                <a:latin typeface="Arial"/>
                <a:cs typeface="Arial"/>
              </a:rPr>
              <a:t>Соблюдать </a:t>
            </a:r>
            <a:r>
              <a:rPr sz="2400" b="1" spc="-30" dirty="0">
                <a:solidFill>
                  <a:srgbClr val="FFFFFF"/>
                </a:solidFill>
                <a:latin typeface="Arial"/>
                <a:cs typeface="Arial"/>
              </a:rPr>
              <a:t>постельный</a:t>
            </a:r>
            <a:r>
              <a:rPr sz="2400" b="1" spc="-2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55" dirty="0">
                <a:solidFill>
                  <a:srgbClr val="FFFFFF"/>
                </a:solidFill>
                <a:latin typeface="Arial"/>
                <a:cs typeface="Arial"/>
              </a:rPr>
              <a:t>режим</a:t>
            </a:r>
            <a:r>
              <a:rPr sz="2400" b="1" i="1" spc="5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590"/>
              </a:lnSpc>
              <a:buClr>
                <a:srgbClr val="0AD0D9"/>
              </a:buClr>
              <a:buSzPct val="89583"/>
              <a:buFont typeface="Arial"/>
              <a:buChar char="•"/>
              <a:tabLst>
                <a:tab pos="114935" algn="l"/>
              </a:tabLst>
            </a:pP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Обратиться </a:t>
            </a:r>
            <a:r>
              <a:rPr sz="2400" b="1" spc="-50" dirty="0">
                <a:solidFill>
                  <a:srgbClr val="FFFFFF"/>
                </a:solidFill>
                <a:latin typeface="Arial"/>
                <a:cs typeface="Arial"/>
              </a:rPr>
              <a:t>за </a:t>
            </a:r>
            <a:r>
              <a:rPr sz="2400" b="1" spc="10" dirty="0">
                <a:solidFill>
                  <a:srgbClr val="FFFFFF"/>
                </a:solidFill>
                <a:latin typeface="Arial"/>
                <a:cs typeface="Arial"/>
              </a:rPr>
              <a:t>медицинской</a:t>
            </a:r>
            <a:r>
              <a:rPr sz="2400" b="1" spc="-4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30" dirty="0">
                <a:solidFill>
                  <a:srgbClr val="FFFFFF"/>
                </a:solidFill>
                <a:latin typeface="Arial"/>
                <a:cs typeface="Arial"/>
              </a:rPr>
              <a:t>помощью</a:t>
            </a:r>
            <a:r>
              <a:rPr sz="2400" b="1" i="1" spc="-3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70000"/>
              </a:lnSpc>
              <a:spcBef>
                <a:spcPts val="720"/>
              </a:spcBef>
              <a:buClr>
                <a:srgbClr val="0AD0D9"/>
              </a:buClr>
              <a:buSzPct val="89583"/>
              <a:buFont typeface="Arial"/>
              <a:buChar char="•"/>
              <a:tabLst>
                <a:tab pos="114935" algn="l"/>
              </a:tabLst>
            </a:pPr>
            <a:r>
              <a:rPr sz="2400" b="1" spc="-110" dirty="0">
                <a:solidFill>
                  <a:srgbClr val="FFFFFF"/>
                </a:solidFill>
                <a:latin typeface="Arial"/>
                <a:cs typeface="Arial"/>
              </a:rPr>
              <a:t>Соблюдать</a:t>
            </a:r>
            <a:r>
              <a:rPr sz="24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правила</a:t>
            </a:r>
            <a:r>
              <a:rPr sz="2400" b="1" spc="-2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40" dirty="0">
                <a:solidFill>
                  <a:srgbClr val="FFFFFF"/>
                </a:solidFill>
                <a:latin typeface="Arial"/>
                <a:cs typeface="Arial"/>
              </a:rPr>
              <a:t>личной</a:t>
            </a:r>
            <a:r>
              <a:rPr sz="2400" b="1" spc="-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60" dirty="0">
                <a:solidFill>
                  <a:srgbClr val="FFFFFF"/>
                </a:solidFill>
                <a:latin typeface="Arial"/>
                <a:cs typeface="Arial"/>
              </a:rPr>
              <a:t>гигиены,</a:t>
            </a:r>
            <a:r>
              <a:rPr sz="24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75" dirty="0">
                <a:solidFill>
                  <a:srgbClr val="FFFFFF"/>
                </a:solidFill>
                <a:latin typeface="Arial"/>
                <a:cs typeface="Arial"/>
              </a:rPr>
              <a:t>использовать 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медицинскую</a:t>
            </a:r>
            <a:r>
              <a:rPr sz="2400" b="1" spc="-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70" dirty="0">
                <a:solidFill>
                  <a:srgbClr val="FFFFFF"/>
                </a:solidFill>
                <a:latin typeface="Arial"/>
                <a:cs typeface="Arial"/>
              </a:rPr>
              <a:t>маску.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590"/>
              </a:lnSpc>
              <a:buClr>
                <a:srgbClr val="0AD0D9"/>
              </a:buClr>
              <a:buSzPct val="89583"/>
              <a:buFont typeface="Arial"/>
              <a:buChar char="•"/>
              <a:tabLst>
                <a:tab pos="114935" algn="l"/>
                <a:tab pos="4486275" algn="l"/>
              </a:tabLst>
            </a:pPr>
            <a:r>
              <a:rPr sz="2400" b="1" spc="50" dirty="0">
                <a:solidFill>
                  <a:srgbClr val="FFFFFF"/>
                </a:solidFill>
                <a:latin typeface="Arial"/>
                <a:cs typeface="Arial"/>
              </a:rPr>
              <a:t>Пить </a:t>
            </a:r>
            <a:r>
              <a:rPr sz="2400" b="1" spc="10" dirty="0">
                <a:solidFill>
                  <a:srgbClr val="FFFFFF"/>
                </a:solidFill>
                <a:latin typeface="Arial"/>
                <a:cs typeface="Arial"/>
              </a:rPr>
              <a:t>много</a:t>
            </a:r>
            <a:r>
              <a:rPr sz="2400" b="1" spc="-4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95" dirty="0">
                <a:solidFill>
                  <a:srgbClr val="FFFFFF"/>
                </a:solidFill>
                <a:latin typeface="Arial"/>
                <a:cs typeface="Arial"/>
              </a:rPr>
              <a:t>воды,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чая,</a:t>
            </a:r>
            <a:r>
              <a:rPr sz="24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сока,	</a:t>
            </a:r>
            <a:r>
              <a:rPr sz="2400" b="1" spc="45" dirty="0">
                <a:solidFill>
                  <a:srgbClr val="FFFFFF"/>
                </a:solidFill>
                <a:latin typeface="Arial"/>
                <a:cs typeface="Arial"/>
              </a:rPr>
              <a:t>жидкости</a:t>
            </a:r>
            <a:r>
              <a:rPr sz="2400" b="1" i="1" spc="4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2100" y="5938215"/>
            <a:ext cx="7395209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4300" indent="-101600">
              <a:lnSpc>
                <a:spcPct val="100000"/>
              </a:lnSpc>
              <a:spcBef>
                <a:spcPts val="100"/>
              </a:spcBef>
              <a:buClr>
                <a:srgbClr val="0AD0D9"/>
              </a:buClr>
              <a:buSzPct val="89583"/>
              <a:buFont typeface="Arial"/>
              <a:buChar char="•"/>
              <a:tabLst>
                <a:tab pos="114935" algn="l"/>
                <a:tab pos="2420620" algn="l"/>
                <a:tab pos="5737225" algn="l"/>
              </a:tabLst>
            </a:pPr>
            <a:r>
              <a:rPr sz="2400" b="1" spc="15" dirty="0">
                <a:solidFill>
                  <a:srgbClr val="FFFFFF"/>
                </a:solidFill>
                <a:latin typeface="Arial"/>
                <a:cs typeface="Arial"/>
              </a:rPr>
              <a:t>Принимать	</a:t>
            </a:r>
            <a:r>
              <a:rPr sz="2400" b="1" spc="-30" dirty="0">
                <a:solidFill>
                  <a:srgbClr val="FFFFFF"/>
                </a:solidFill>
                <a:latin typeface="Arial"/>
                <a:cs typeface="Arial"/>
              </a:rPr>
              <a:t>противовирусные	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препараты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251697" y="5938215"/>
            <a:ext cx="51943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7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2400" b="1" spc="120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2400" b="1" spc="-3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92100" y="6194552"/>
            <a:ext cx="30073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15" dirty="0">
                <a:solidFill>
                  <a:srgbClr val="FFFFFF"/>
                </a:solidFill>
                <a:latin typeface="Arial"/>
                <a:cs typeface="Arial"/>
              </a:rPr>
              <a:t>назначению</a:t>
            </a:r>
            <a:r>
              <a:rPr sz="2400" b="1" spc="-2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врача)</a:t>
            </a:r>
            <a:r>
              <a:rPr sz="2400" b="1" i="1" spc="-1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10895" y="0"/>
            <a:ext cx="8450580" cy="22951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25977" y="2289301"/>
            <a:ext cx="3886200" cy="429412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06340" y="3756659"/>
            <a:ext cx="481584" cy="6797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06340" y="4122420"/>
            <a:ext cx="481584" cy="6797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006340" y="4488179"/>
            <a:ext cx="481584" cy="6797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006340" y="4853940"/>
            <a:ext cx="481584" cy="6797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864095" y="5219700"/>
            <a:ext cx="481583" cy="6797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4563" y="813816"/>
            <a:ext cx="2519172" cy="789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14344" y="813816"/>
            <a:ext cx="559308" cy="7894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04259" y="813816"/>
            <a:ext cx="673608" cy="7894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08476" y="813816"/>
            <a:ext cx="559308" cy="7894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898391" y="813816"/>
            <a:ext cx="1473708" cy="7894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902708" y="813816"/>
            <a:ext cx="649224" cy="78943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082540" y="813816"/>
            <a:ext cx="2130552" cy="78943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743700" y="813816"/>
            <a:ext cx="557783" cy="7894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832092" y="813816"/>
            <a:ext cx="749807" cy="78943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37488" y="1240536"/>
            <a:ext cx="1487424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55520" y="1240536"/>
            <a:ext cx="557783" cy="7894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343911" y="1240536"/>
            <a:ext cx="2083308" cy="78943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957828" y="1240536"/>
            <a:ext cx="560831" cy="78943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049267" y="1240536"/>
            <a:ext cx="1188719" cy="78943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768596" y="1240536"/>
            <a:ext cx="557784" cy="7894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856988" y="1240536"/>
            <a:ext cx="2956560" cy="78943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991611" y="1667255"/>
            <a:ext cx="2973324" cy="78943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495544" y="1667255"/>
            <a:ext cx="557784" cy="7894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1445767" y="905002"/>
            <a:ext cx="603821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905" algn="ctr">
              <a:lnSpc>
                <a:spcPct val="100000"/>
              </a:lnSpc>
              <a:spcBef>
                <a:spcPts val="95"/>
              </a:spcBef>
              <a:tabLst>
                <a:tab pos="3632835" algn="l"/>
              </a:tabLst>
            </a:pPr>
            <a:r>
              <a:rPr sz="2800" b="1" spc="-15" dirty="0">
                <a:latin typeface="Times New Roman"/>
                <a:cs typeface="Times New Roman"/>
              </a:rPr>
              <a:t>Доля </a:t>
            </a:r>
            <a:r>
              <a:rPr sz="2800" b="1" spc="-10" dirty="0">
                <a:latin typeface="Times New Roman"/>
                <a:cs typeface="Times New Roman"/>
              </a:rPr>
              <a:t>гриппа</a:t>
            </a:r>
            <a:r>
              <a:rPr sz="2800" b="1" spc="5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и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ОРВИ	</a:t>
            </a:r>
            <a:r>
              <a:rPr sz="2800" b="1" spc="-20" dirty="0">
                <a:latin typeface="Times New Roman"/>
                <a:cs typeface="Times New Roman"/>
              </a:rPr>
              <a:t>более </a:t>
            </a:r>
            <a:r>
              <a:rPr sz="2800" b="1" spc="-5" dirty="0">
                <a:latin typeface="Times New Roman"/>
                <a:cs typeface="Times New Roman"/>
              </a:rPr>
              <a:t>90% в  общей </a:t>
            </a:r>
            <a:r>
              <a:rPr sz="2800" b="1" spc="-10" dirty="0">
                <a:latin typeface="Times New Roman"/>
                <a:cs typeface="Times New Roman"/>
              </a:rPr>
              <a:t>структуре </a:t>
            </a:r>
            <a:r>
              <a:rPr sz="2800" b="1" spc="10" dirty="0">
                <a:latin typeface="Times New Roman"/>
                <a:cs typeface="Times New Roman"/>
              </a:rPr>
              <a:t>всей </a:t>
            </a:r>
            <a:r>
              <a:rPr sz="2800" b="1" spc="-10" dirty="0">
                <a:latin typeface="Times New Roman"/>
                <a:cs typeface="Times New Roman"/>
              </a:rPr>
              <a:t>инфекционной  заболеваемости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33400" y="2667000"/>
            <a:ext cx="5029200" cy="365760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791200" y="4343400"/>
            <a:ext cx="3352799" cy="251459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829300" y="2057400"/>
            <a:ext cx="3314699" cy="220980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17675" y="330708"/>
            <a:ext cx="7022592" cy="44805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20700" y="854710"/>
            <a:ext cx="5066030" cy="266001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87960" indent="-175260">
              <a:lnSpc>
                <a:spcPct val="100000"/>
              </a:lnSpc>
              <a:spcBef>
                <a:spcPts val="675"/>
              </a:spcBef>
              <a:buFont typeface="Times New Roman"/>
              <a:buChar char="-"/>
              <a:tabLst>
                <a:tab pos="187960" algn="l"/>
              </a:tabLst>
            </a:pPr>
            <a:r>
              <a:rPr sz="2400" b="1" spc="-50" dirty="0">
                <a:solidFill>
                  <a:srgbClr val="FFFFFF"/>
                </a:solidFill>
                <a:latin typeface="Arial"/>
                <a:cs typeface="Arial"/>
              </a:rPr>
              <a:t>высокая</a:t>
            </a:r>
            <a:r>
              <a:rPr sz="2400" b="1" spc="-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30" dirty="0">
                <a:solidFill>
                  <a:srgbClr val="FFFFFF"/>
                </a:solidFill>
                <a:latin typeface="Arial"/>
                <a:cs typeface="Arial"/>
              </a:rPr>
              <a:t>температура</a:t>
            </a:r>
            <a:r>
              <a:rPr sz="2400" b="1" i="1" spc="-30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2400">
              <a:latin typeface="Times New Roman"/>
              <a:cs typeface="Times New Roman"/>
            </a:endParaRPr>
          </a:p>
          <a:p>
            <a:pPr marL="184785" indent="-172085">
              <a:lnSpc>
                <a:spcPct val="100000"/>
              </a:lnSpc>
              <a:spcBef>
                <a:spcPts val="575"/>
              </a:spcBef>
              <a:buFont typeface="Times New Roman"/>
              <a:buChar char="-"/>
              <a:tabLst>
                <a:tab pos="185420" algn="l"/>
              </a:tabLst>
            </a:pP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озноб </a:t>
            </a:r>
            <a:r>
              <a:rPr sz="2400" b="1" spc="9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400" b="1" spc="-3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95" dirty="0">
                <a:solidFill>
                  <a:srgbClr val="FFFFFF"/>
                </a:solidFill>
                <a:latin typeface="Arial"/>
                <a:cs typeface="Arial"/>
              </a:rPr>
              <a:t>слабость</a:t>
            </a:r>
            <a:r>
              <a:rPr sz="2400" b="1" i="1" spc="-9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2400">
              <a:latin typeface="Times New Roman"/>
              <a:cs typeface="Times New Roman"/>
            </a:endParaRPr>
          </a:p>
          <a:p>
            <a:pPr marL="187960" indent="-175260">
              <a:lnSpc>
                <a:spcPct val="100000"/>
              </a:lnSpc>
              <a:spcBef>
                <a:spcPts val="580"/>
              </a:spcBef>
              <a:buFont typeface="Times New Roman"/>
              <a:buChar char="-"/>
              <a:tabLst>
                <a:tab pos="187960" algn="l"/>
                <a:tab pos="2414905" algn="l"/>
                <a:tab pos="2900680" algn="l"/>
              </a:tabLst>
            </a:pPr>
            <a:r>
              <a:rPr sz="2400" b="1" spc="-114" dirty="0">
                <a:solidFill>
                  <a:srgbClr val="FFFFFF"/>
                </a:solidFill>
                <a:latin typeface="Arial"/>
                <a:cs typeface="Arial"/>
              </a:rPr>
              <a:t>боль</a:t>
            </a:r>
            <a:r>
              <a:rPr sz="2400" b="1" spc="-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10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400" b="1" spc="-2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45" dirty="0">
                <a:solidFill>
                  <a:srgbClr val="FFFFFF"/>
                </a:solidFill>
                <a:latin typeface="Arial"/>
                <a:cs typeface="Arial"/>
              </a:rPr>
              <a:t>ломота	</a:t>
            </a:r>
            <a:r>
              <a:rPr sz="2400" b="1" spc="-90" dirty="0">
                <a:solidFill>
                  <a:srgbClr val="FFFFFF"/>
                </a:solidFill>
                <a:latin typeface="Arial"/>
                <a:cs typeface="Arial"/>
              </a:rPr>
              <a:t>во	</a:t>
            </a:r>
            <a:r>
              <a:rPr sz="2400" b="1" spc="-125" dirty="0">
                <a:solidFill>
                  <a:srgbClr val="FFFFFF"/>
                </a:solidFill>
                <a:latin typeface="Arial"/>
                <a:cs typeface="Arial"/>
              </a:rPr>
              <a:t>всем</a:t>
            </a:r>
            <a:r>
              <a:rPr sz="2400" b="1" spc="-1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60" dirty="0">
                <a:solidFill>
                  <a:srgbClr val="FFFFFF"/>
                </a:solidFill>
                <a:latin typeface="Arial"/>
                <a:cs typeface="Arial"/>
              </a:rPr>
              <a:t>теле</a:t>
            </a:r>
            <a:r>
              <a:rPr sz="2400" b="1" i="1" spc="-60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2400">
              <a:latin typeface="Times New Roman"/>
              <a:cs typeface="Times New Roman"/>
            </a:endParaRPr>
          </a:p>
          <a:p>
            <a:pPr marL="187960" indent="-175260">
              <a:lnSpc>
                <a:spcPct val="100000"/>
              </a:lnSpc>
              <a:spcBef>
                <a:spcPts val="575"/>
              </a:spcBef>
              <a:buFont typeface="Times New Roman"/>
              <a:buChar char="-"/>
              <a:tabLst>
                <a:tab pos="187960" algn="l"/>
              </a:tabLst>
            </a:pPr>
            <a:r>
              <a:rPr sz="2400" b="1" spc="-30" dirty="0">
                <a:solidFill>
                  <a:srgbClr val="FFFFFF"/>
                </a:solidFill>
                <a:latin typeface="Arial"/>
                <a:cs typeface="Arial"/>
              </a:rPr>
              <a:t>кашель</a:t>
            </a:r>
            <a:r>
              <a:rPr sz="2400" b="1" i="1" spc="-30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2400">
              <a:latin typeface="Times New Roman"/>
              <a:cs typeface="Times New Roman"/>
            </a:endParaRPr>
          </a:p>
          <a:p>
            <a:pPr marL="187960" indent="-175260">
              <a:lnSpc>
                <a:spcPct val="100000"/>
              </a:lnSpc>
              <a:spcBef>
                <a:spcPts val="575"/>
              </a:spcBef>
              <a:buFont typeface="Times New Roman"/>
              <a:buChar char="-"/>
              <a:tabLst>
                <a:tab pos="187960" algn="l"/>
              </a:tabLst>
            </a:pPr>
            <a:r>
              <a:rPr sz="2400" b="1" spc="-35" dirty="0">
                <a:solidFill>
                  <a:srgbClr val="FFFFFF"/>
                </a:solidFill>
                <a:latin typeface="Arial"/>
                <a:cs typeface="Arial"/>
              </a:rPr>
              <a:t>головная</a:t>
            </a:r>
            <a:r>
              <a:rPr sz="24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14" dirty="0">
                <a:solidFill>
                  <a:srgbClr val="FFFFFF"/>
                </a:solidFill>
                <a:latin typeface="Arial"/>
                <a:cs typeface="Arial"/>
              </a:rPr>
              <a:t>боль</a:t>
            </a:r>
            <a:r>
              <a:rPr sz="2400" b="1" i="1" spc="-114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2400">
              <a:latin typeface="Times New Roman"/>
              <a:cs typeface="Times New Roman"/>
            </a:endParaRPr>
          </a:p>
          <a:p>
            <a:pPr marL="187960" indent="-175260">
              <a:lnSpc>
                <a:spcPct val="100000"/>
              </a:lnSpc>
              <a:spcBef>
                <a:spcPts val="580"/>
              </a:spcBef>
              <a:buFont typeface="Times New Roman"/>
              <a:buChar char="-"/>
              <a:tabLst>
                <a:tab pos="187960" algn="l"/>
              </a:tabLst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насморк</a:t>
            </a:r>
            <a:r>
              <a:rPr sz="2400" b="1" spc="-2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35" dirty="0">
                <a:solidFill>
                  <a:srgbClr val="FFFFFF"/>
                </a:solidFill>
                <a:latin typeface="Arial"/>
                <a:cs typeface="Arial"/>
              </a:rPr>
              <a:t>или</a:t>
            </a:r>
            <a:r>
              <a:rPr sz="2400" b="1" spc="-1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заложенность</a:t>
            </a:r>
            <a:r>
              <a:rPr sz="2400" b="1" spc="-2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40" dirty="0">
                <a:solidFill>
                  <a:srgbClr val="FFFFFF"/>
                </a:solidFill>
                <a:latin typeface="Arial"/>
                <a:cs typeface="Arial"/>
              </a:rPr>
              <a:t>носа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943600" y="1143000"/>
            <a:ext cx="3048000" cy="25146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04800" y="3657663"/>
            <a:ext cx="4191000" cy="297014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648200" y="3810000"/>
            <a:ext cx="4267200" cy="28956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67155" y="736091"/>
            <a:ext cx="7485888" cy="5501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905000"/>
            <a:ext cx="9144000" cy="44958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61717" y="269189"/>
            <a:ext cx="5177155" cy="788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Чем </a:t>
            </a:r>
            <a:r>
              <a:rPr spc="10" dirty="0"/>
              <a:t>опасен</a:t>
            </a:r>
            <a:r>
              <a:rPr spc="-40" dirty="0"/>
              <a:t> </a:t>
            </a:r>
            <a:r>
              <a:rPr spc="-5" dirty="0"/>
              <a:t>грипп?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3540" y="1154938"/>
            <a:ext cx="8076565" cy="2642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5115" marR="5080" indent="-272415">
              <a:lnSpc>
                <a:spcPct val="100000"/>
              </a:lnSpc>
              <a:spcBef>
                <a:spcPts val="105"/>
              </a:spcBef>
              <a:buClr>
                <a:srgbClr val="0AD0D9"/>
              </a:buClr>
              <a:buSzPct val="94230"/>
              <a:buChar char=""/>
              <a:tabLst>
                <a:tab pos="285750" algn="l"/>
                <a:tab pos="1311275" algn="l"/>
                <a:tab pos="2917825" algn="l"/>
                <a:tab pos="3225800" algn="l"/>
                <a:tab pos="4832350" algn="l"/>
                <a:tab pos="6029960" algn="l"/>
              </a:tabLst>
            </a:pPr>
            <a:r>
              <a:rPr sz="2600" spc="-50" dirty="0">
                <a:solidFill>
                  <a:srgbClr val="FFFFFF"/>
                </a:solidFill>
                <a:latin typeface="Arial"/>
                <a:cs typeface="Arial"/>
              </a:rPr>
              <a:t>Час</a:t>
            </a:r>
            <a:r>
              <a:rPr sz="2600" spc="-80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2600" spc="-4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600" spc="20" dirty="0">
                <a:solidFill>
                  <a:srgbClr val="FFFFFF"/>
                </a:solidFill>
                <a:latin typeface="Arial"/>
                <a:cs typeface="Arial"/>
              </a:rPr>
              <a:t>прив</a:t>
            </a:r>
            <a:r>
              <a:rPr sz="2600" spc="-6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600" spc="30" dirty="0">
                <a:solidFill>
                  <a:srgbClr val="FFFFFF"/>
                </a:solidFill>
                <a:latin typeface="Arial"/>
                <a:cs typeface="Arial"/>
              </a:rPr>
              <a:t>дит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600" spc="-100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600" spc="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2600" spc="45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ж</a:t>
            </a:r>
            <a:r>
              <a:rPr sz="2600" spc="-24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600" spc="-50" dirty="0">
                <a:solidFill>
                  <a:srgbClr val="FFFFFF"/>
                </a:solidFill>
                <a:latin typeface="Arial"/>
                <a:cs typeface="Arial"/>
              </a:rPr>
              <a:t>лым</a:t>
            </a:r>
            <a:r>
              <a:rPr sz="2600" spc="-2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600" spc="65" dirty="0">
                <a:solidFill>
                  <a:srgbClr val="FFFFFF"/>
                </a:solidFill>
                <a:latin typeface="Arial"/>
                <a:cs typeface="Arial"/>
              </a:rPr>
              <a:t>ино</a:t>
            </a:r>
            <a:r>
              <a:rPr sz="2600" spc="5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2600" spc="-150" dirty="0">
                <a:solidFill>
                  <a:srgbClr val="FFFFFF"/>
                </a:solidFill>
                <a:latin typeface="Arial"/>
                <a:cs typeface="Arial"/>
              </a:rPr>
              <a:t>да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600" spc="-9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600" spc="-40" dirty="0">
                <a:solidFill>
                  <a:srgbClr val="FFFFFF"/>
                </a:solidFill>
                <a:latin typeface="Arial"/>
                <a:cs typeface="Arial"/>
              </a:rPr>
              <a:t>мер</a:t>
            </a:r>
            <a:r>
              <a:rPr sz="2600" spc="-60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2600" spc="-24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600" spc="-20" dirty="0">
                <a:solidFill>
                  <a:srgbClr val="FFFFFF"/>
                </a:solidFill>
                <a:latin typeface="Arial"/>
                <a:cs typeface="Arial"/>
              </a:rPr>
              <a:t>льным  осложнениям.</a:t>
            </a:r>
            <a:endParaRPr sz="2600">
              <a:latin typeface="Arial"/>
              <a:cs typeface="Arial"/>
            </a:endParaRPr>
          </a:p>
          <a:p>
            <a:pPr marL="285115" indent="-272415">
              <a:lnSpc>
                <a:spcPct val="100000"/>
              </a:lnSpc>
              <a:spcBef>
                <a:spcPts val="625"/>
              </a:spcBef>
              <a:buClr>
                <a:srgbClr val="0AD0D9"/>
              </a:buClr>
              <a:buSzPct val="94230"/>
              <a:buChar char=""/>
              <a:tabLst>
                <a:tab pos="285750" algn="l"/>
              </a:tabLst>
            </a:pPr>
            <a:r>
              <a:rPr sz="2600" spc="-35" dirty="0">
                <a:solidFill>
                  <a:srgbClr val="FFFFFF"/>
                </a:solidFill>
                <a:latin typeface="Arial"/>
                <a:cs typeface="Arial"/>
              </a:rPr>
              <a:t>Не </a:t>
            </a:r>
            <a:r>
              <a:rPr sz="2600" spc="-30" dirty="0">
                <a:solidFill>
                  <a:srgbClr val="FFFFFF"/>
                </a:solidFill>
                <a:latin typeface="Arial"/>
                <a:cs typeface="Arial"/>
              </a:rPr>
              <a:t>лечится</a:t>
            </a:r>
            <a:r>
              <a:rPr sz="2600" spc="-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spc="30" dirty="0">
                <a:solidFill>
                  <a:srgbClr val="FFFFFF"/>
                </a:solidFill>
                <a:latin typeface="Arial"/>
                <a:cs typeface="Arial"/>
              </a:rPr>
              <a:t>антибиотиками.</a:t>
            </a:r>
            <a:endParaRPr sz="2600">
              <a:latin typeface="Arial"/>
              <a:cs typeface="Arial"/>
            </a:endParaRPr>
          </a:p>
          <a:p>
            <a:pPr marL="285115" indent="-272415">
              <a:lnSpc>
                <a:spcPct val="100000"/>
              </a:lnSpc>
              <a:spcBef>
                <a:spcPts val="625"/>
              </a:spcBef>
              <a:buClr>
                <a:srgbClr val="0AD0D9"/>
              </a:buClr>
              <a:buSzPct val="94230"/>
              <a:buChar char=""/>
              <a:tabLst>
                <a:tab pos="285750" algn="l"/>
              </a:tabLst>
            </a:pPr>
            <a:r>
              <a:rPr sz="2600" spc="-40" dirty="0">
                <a:solidFill>
                  <a:srgbClr val="FFFFFF"/>
                </a:solidFill>
                <a:latin typeface="Arial"/>
                <a:cs typeface="Arial"/>
              </a:rPr>
              <a:t>Быстро </a:t>
            </a:r>
            <a:r>
              <a:rPr sz="2600" spc="-95" dirty="0">
                <a:solidFill>
                  <a:srgbClr val="FFFFFF"/>
                </a:solidFill>
                <a:latin typeface="Arial"/>
                <a:cs typeface="Arial"/>
              </a:rPr>
              <a:t>передается </a:t>
            </a:r>
            <a:r>
              <a:rPr sz="2600" spc="-30" dirty="0">
                <a:solidFill>
                  <a:srgbClr val="FFFFFF"/>
                </a:solidFill>
                <a:latin typeface="Arial"/>
                <a:cs typeface="Arial"/>
              </a:rPr>
              <a:t>ближайшему</a:t>
            </a:r>
            <a:r>
              <a:rPr sz="2600" spc="-4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spc="20" dirty="0">
                <a:solidFill>
                  <a:srgbClr val="FFFFFF"/>
                </a:solidFill>
                <a:latin typeface="Arial"/>
                <a:cs typeface="Arial"/>
              </a:rPr>
              <a:t>окружению.</a:t>
            </a:r>
            <a:endParaRPr sz="2600">
              <a:latin typeface="Arial"/>
              <a:cs typeface="Arial"/>
            </a:endParaRPr>
          </a:p>
          <a:p>
            <a:pPr marL="285115" marR="5080" indent="-272415">
              <a:lnSpc>
                <a:spcPct val="100000"/>
              </a:lnSpc>
              <a:spcBef>
                <a:spcPts val="620"/>
              </a:spcBef>
              <a:buClr>
                <a:srgbClr val="0AD0D9"/>
              </a:buClr>
              <a:buSzPct val="94230"/>
              <a:buChar char=""/>
              <a:tabLst>
                <a:tab pos="285750" algn="l"/>
              </a:tabLst>
            </a:pPr>
            <a:r>
              <a:rPr sz="2600" spc="-85" dirty="0">
                <a:solidFill>
                  <a:srgbClr val="FFFFFF"/>
                </a:solidFill>
                <a:latin typeface="Arial"/>
                <a:cs typeface="Arial"/>
              </a:rPr>
              <a:t>Тяжело </a:t>
            </a:r>
            <a:r>
              <a:rPr sz="2600" spc="-20" dirty="0">
                <a:solidFill>
                  <a:srgbClr val="FFFFFF"/>
                </a:solidFill>
                <a:latin typeface="Arial"/>
                <a:cs typeface="Arial"/>
              </a:rPr>
              <a:t>протекает </a:t>
            </a:r>
            <a:r>
              <a:rPr sz="2600" spc="25" dirty="0">
                <a:solidFill>
                  <a:srgbClr val="FFFFFF"/>
                </a:solidFill>
                <a:latin typeface="Arial"/>
                <a:cs typeface="Arial"/>
              </a:rPr>
              <a:t>(сильный </a:t>
            </a:r>
            <a:r>
              <a:rPr sz="2600" spc="-45" dirty="0">
                <a:solidFill>
                  <a:srgbClr val="FFFFFF"/>
                </a:solidFill>
                <a:latin typeface="Arial"/>
                <a:cs typeface="Arial"/>
              </a:rPr>
              <a:t>жар, </a:t>
            </a:r>
            <a:r>
              <a:rPr sz="2600" spc="-35" dirty="0">
                <a:solidFill>
                  <a:srgbClr val="FFFFFF"/>
                </a:solidFill>
                <a:latin typeface="Arial"/>
                <a:cs typeface="Arial"/>
              </a:rPr>
              <a:t>озноб, </a:t>
            </a:r>
            <a:r>
              <a:rPr sz="2600" spc="-55" dirty="0">
                <a:solidFill>
                  <a:srgbClr val="FFFFFF"/>
                </a:solidFill>
                <a:latin typeface="Arial"/>
                <a:cs typeface="Arial"/>
              </a:rPr>
              <a:t>головная </a:t>
            </a:r>
            <a:r>
              <a:rPr sz="2600" spc="-285" dirty="0">
                <a:solidFill>
                  <a:srgbClr val="FFFFFF"/>
                </a:solidFill>
                <a:latin typeface="Arial"/>
                <a:cs typeface="Arial"/>
              </a:rPr>
              <a:t>и  </a:t>
            </a:r>
            <a:r>
              <a:rPr sz="2600" spc="-40" dirty="0">
                <a:solidFill>
                  <a:srgbClr val="FFFFFF"/>
                </a:solidFill>
                <a:latin typeface="Arial"/>
                <a:cs typeface="Arial"/>
              </a:rPr>
              <a:t>мышечная </a:t>
            </a:r>
            <a:r>
              <a:rPr sz="2600" spc="-95" dirty="0">
                <a:solidFill>
                  <a:srgbClr val="FFFFFF"/>
                </a:solidFill>
                <a:latin typeface="Arial"/>
                <a:cs typeface="Arial"/>
              </a:rPr>
              <a:t>боль, </a:t>
            </a:r>
            <a:r>
              <a:rPr sz="2600" spc="-60" dirty="0">
                <a:solidFill>
                  <a:srgbClr val="FFFFFF"/>
                </a:solidFill>
                <a:latin typeface="Arial"/>
                <a:cs typeface="Arial"/>
              </a:rPr>
              <a:t>ломота, </a:t>
            </a:r>
            <a:r>
              <a:rPr sz="2600" spc="-85" dirty="0">
                <a:solidFill>
                  <a:srgbClr val="FFFFFF"/>
                </a:solidFill>
                <a:latin typeface="Arial"/>
                <a:cs typeface="Arial"/>
              </a:rPr>
              <a:t>общая</a:t>
            </a:r>
            <a:r>
              <a:rPr sz="2600" spc="-4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spc="-65" dirty="0">
                <a:solidFill>
                  <a:srgbClr val="FFFFFF"/>
                </a:solidFill>
                <a:latin typeface="Arial"/>
                <a:cs typeface="Arial"/>
              </a:rPr>
              <a:t>слабость).</a:t>
            </a:r>
            <a:endParaRPr sz="2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81600" y="4038600"/>
            <a:ext cx="3657600" cy="213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1000" y="4114800"/>
            <a:ext cx="3581400" cy="2209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57800" y="2209800"/>
            <a:ext cx="3749675" cy="388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37461" y="192989"/>
            <a:ext cx="6072505" cy="788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15" dirty="0">
                <a:latin typeface="Times New Roman"/>
                <a:cs typeface="Times New Roman"/>
              </a:rPr>
              <a:t>Осложнения</a:t>
            </a:r>
            <a:r>
              <a:rPr b="1" spc="-70" dirty="0">
                <a:latin typeface="Times New Roman"/>
                <a:cs typeface="Times New Roman"/>
              </a:rPr>
              <a:t> </a:t>
            </a:r>
            <a:r>
              <a:rPr b="1" spc="-5" dirty="0">
                <a:latin typeface="Times New Roman"/>
                <a:cs typeface="Times New Roman"/>
              </a:rPr>
              <a:t>гриппа: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739" y="926338"/>
            <a:ext cx="4581525" cy="5970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5115" marR="482600" indent="-272415">
              <a:lnSpc>
                <a:spcPct val="100000"/>
              </a:lnSpc>
              <a:spcBef>
                <a:spcPts val="105"/>
              </a:spcBef>
              <a:buClr>
                <a:srgbClr val="0AD0D9"/>
              </a:buClr>
              <a:buSzPct val="94230"/>
              <a:buChar char=""/>
              <a:tabLst>
                <a:tab pos="285750" algn="l"/>
              </a:tabLst>
            </a:pPr>
            <a:r>
              <a:rPr sz="2600" spc="5" dirty="0">
                <a:solidFill>
                  <a:srgbClr val="FFFFFF"/>
                </a:solidFill>
                <a:latin typeface="Arial"/>
                <a:cs typeface="Arial"/>
              </a:rPr>
              <a:t>Пневмония </a:t>
            </a:r>
            <a:r>
              <a:rPr sz="2600" spc="-145" dirty="0">
                <a:solidFill>
                  <a:srgbClr val="FFFFFF"/>
                </a:solidFill>
                <a:latin typeface="Arial"/>
                <a:cs typeface="Arial"/>
              </a:rPr>
              <a:t>– </a:t>
            </a:r>
            <a:r>
              <a:rPr sz="2600" spc="-75" dirty="0">
                <a:solidFill>
                  <a:srgbClr val="FFFFFF"/>
                </a:solidFill>
                <a:latin typeface="Arial"/>
                <a:cs typeface="Arial"/>
              </a:rPr>
              <a:t>воспаление  </a:t>
            </a:r>
            <a:r>
              <a:rPr sz="2600" spc="20" dirty="0">
                <a:solidFill>
                  <a:srgbClr val="FFFFFF"/>
                </a:solidFill>
                <a:latin typeface="Arial"/>
                <a:cs typeface="Arial"/>
              </a:rPr>
              <a:t>легких.</a:t>
            </a:r>
            <a:endParaRPr sz="2600">
              <a:latin typeface="Arial"/>
              <a:cs typeface="Arial"/>
            </a:endParaRPr>
          </a:p>
          <a:p>
            <a:pPr marL="285115" marR="29209" indent="-272415">
              <a:lnSpc>
                <a:spcPct val="100000"/>
              </a:lnSpc>
              <a:buClr>
                <a:srgbClr val="0AD0D9"/>
              </a:buClr>
              <a:buSzPct val="94230"/>
              <a:buChar char=""/>
              <a:tabLst>
                <a:tab pos="285750" algn="l"/>
              </a:tabLst>
            </a:pPr>
            <a:r>
              <a:rPr sz="2600" spc="80" dirty="0">
                <a:solidFill>
                  <a:srgbClr val="FFFFFF"/>
                </a:solidFill>
                <a:latin typeface="Arial"/>
                <a:cs typeface="Arial"/>
              </a:rPr>
              <a:t>Отит </a:t>
            </a:r>
            <a:r>
              <a:rPr sz="2600" spc="-145" dirty="0">
                <a:solidFill>
                  <a:srgbClr val="FFFFFF"/>
                </a:solidFill>
                <a:latin typeface="Arial"/>
                <a:cs typeface="Arial"/>
              </a:rPr>
              <a:t>– </a:t>
            </a:r>
            <a:r>
              <a:rPr sz="2600" spc="-60" dirty="0">
                <a:solidFill>
                  <a:srgbClr val="FFFFFF"/>
                </a:solidFill>
                <a:latin typeface="Arial"/>
                <a:cs typeface="Arial"/>
              </a:rPr>
              <a:t>воспаление </a:t>
            </a:r>
            <a:r>
              <a:rPr sz="2600" spc="-105" dirty="0">
                <a:solidFill>
                  <a:srgbClr val="FFFFFF"/>
                </a:solidFill>
                <a:latin typeface="Arial"/>
                <a:cs typeface="Arial"/>
              </a:rPr>
              <a:t>среднего  </a:t>
            </a:r>
            <a:r>
              <a:rPr sz="2600" spc="-95" dirty="0">
                <a:solidFill>
                  <a:srgbClr val="FFFFFF"/>
                </a:solidFill>
                <a:latin typeface="Arial"/>
                <a:cs typeface="Arial"/>
              </a:rPr>
              <a:t>уха.</a:t>
            </a:r>
            <a:endParaRPr sz="2600">
              <a:latin typeface="Arial"/>
              <a:cs typeface="Arial"/>
            </a:endParaRPr>
          </a:p>
          <a:p>
            <a:pPr marL="285115" marR="703580" indent="-26034">
              <a:lnSpc>
                <a:spcPct val="100000"/>
              </a:lnSpc>
            </a:pPr>
            <a:r>
              <a:rPr sz="2600" spc="85" dirty="0">
                <a:solidFill>
                  <a:srgbClr val="FFFFFF"/>
                </a:solidFill>
                <a:latin typeface="Arial"/>
                <a:cs typeface="Arial"/>
              </a:rPr>
              <a:t>Менингит </a:t>
            </a:r>
            <a:r>
              <a:rPr sz="2600" spc="-145" dirty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2600" spc="-3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spc="-65" dirty="0">
                <a:solidFill>
                  <a:srgbClr val="FFFFFF"/>
                </a:solidFill>
                <a:latin typeface="Arial"/>
                <a:cs typeface="Arial"/>
              </a:rPr>
              <a:t>воспаление  </a:t>
            </a:r>
            <a:r>
              <a:rPr sz="2600" spc="-40" dirty="0">
                <a:solidFill>
                  <a:srgbClr val="FFFFFF"/>
                </a:solidFill>
                <a:latin typeface="Arial"/>
                <a:cs typeface="Arial"/>
              </a:rPr>
              <a:t>оболочек</a:t>
            </a:r>
            <a:r>
              <a:rPr sz="2600" spc="-1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spc="-40" dirty="0">
                <a:solidFill>
                  <a:srgbClr val="FFFFFF"/>
                </a:solidFill>
                <a:latin typeface="Arial"/>
                <a:cs typeface="Arial"/>
              </a:rPr>
              <a:t>мозга.</a:t>
            </a:r>
            <a:endParaRPr sz="2600">
              <a:latin typeface="Arial"/>
              <a:cs typeface="Arial"/>
            </a:endParaRPr>
          </a:p>
          <a:p>
            <a:pPr marL="285115" marR="969010" indent="-272415" algn="just">
              <a:lnSpc>
                <a:spcPct val="100000"/>
              </a:lnSpc>
              <a:buClr>
                <a:srgbClr val="0AD0D9"/>
              </a:buClr>
              <a:buSzPct val="94230"/>
              <a:buChar char=""/>
              <a:tabLst>
                <a:tab pos="285750" algn="l"/>
              </a:tabLst>
            </a:pPr>
            <a:r>
              <a:rPr sz="2600" spc="-25" dirty="0">
                <a:solidFill>
                  <a:srgbClr val="FFFFFF"/>
                </a:solidFill>
                <a:latin typeface="Arial"/>
                <a:cs typeface="Arial"/>
              </a:rPr>
              <a:t>Поражение </a:t>
            </a:r>
            <a:r>
              <a:rPr sz="2600" spc="-75" dirty="0">
                <a:solidFill>
                  <a:srgbClr val="FFFFFF"/>
                </a:solidFill>
                <a:latin typeface="Arial"/>
                <a:cs typeface="Arial"/>
              </a:rPr>
              <a:t>сердечно-  </a:t>
            </a:r>
            <a:r>
              <a:rPr sz="2600" spc="-40" dirty="0">
                <a:solidFill>
                  <a:srgbClr val="FFFFFF"/>
                </a:solidFill>
                <a:latin typeface="Arial"/>
                <a:cs typeface="Arial"/>
              </a:rPr>
              <a:t>сосудистой системы</a:t>
            </a:r>
            <a:r>
              <a:rPr sz="2600" spc="-3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spc="125" dirty="0">
                <a:solidFill>
                  <a:srgbClr val="FFFFFF"/>
                </a:solidFill>
                <a:latin typeface="Arial"/>
                <a:cs typeface="Arial"/>
              </a:rPr>
              <a:t>и  </a:t>
            </a:r>
            <a:r>
              <a:rPr sz="2600" spc="-20" dirty="0">
                <a:solidFill>
                  <a:srgbClr val="FFFFFF"/>
                </a:solidFill>
                <a:latin typeface="Arial"/>
                <a:cs typeface="Arial"/>
              </a:rPr>
              <a:t>центральной</a:t>
            </a:r>
            <a:r>
              <a:rPr sz="260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Arial"/>
                <a:cs typeface="Arial"/>
              </a:rPr>
              <a:t>нервной  </a:t>
            </a:r>
            <a:r>
              <a:rPr sz="2600" spc="-40" dirty="0">
                <a:solidFill>
                  <a:srgbClr val="FFFFFF"/>
                </a:solidFill>
                <a:latin typeface="Arial"/>
                <a:cs typeface="Arial"/>
              </a:rPr>
              <a:t>системы.</a:t>
            </a:r>
            <a:endParaRPr sz="2600">
              <a:latin typeface="Arial"/>
              <a:cs typeface="Arial"/>
            </a:endParaRPr>
          </a:p>
          <a:p>
            <a:pPr marL="285115" marR="5080" indent="-272415">
              <a:lnSpc>
                <a:spcPct val="100000"/>
              </a:lnSpc>
              <a:spcBef>
                <a:spcPts val="5"/>
              </a:spcBef>
              <a:buClr>
                <a:srgbClr val="0AD0D9"/>
              </a:buClr>
              <a:buSzPct val="94230"/>
              <a:buChar char=""/>
              <a:tabLst>
                <a:tab pos="285750" algn="l"/>
              </a:tabLst>
            </a:pPr>
            <a:r>
              <a:rPr sz="2600" spc="-80" dirty="0">
                <a:solidFill>
                  <a:srgbClr val="FFFFFF"/>
                </a:solidFill>
                <a:latin typeface="Arial"/>
                <a:cs typeface="Arial"/>
              </a:rPr>
              <a:t>Смерть </a:t>
            </a:r>
            <a:r>
              <a:rPr sz="2600" spc="80" dirty="0">
                <a:solidFill>
                  <a:srgbClr val="FFFFFF"/>
                </a:solidFill>
                <a:latin typeface="Arial"/>
                <a:cs typeface="Arial"/>
              </a:rPr>
              <a:t>при </a:t>
            </a:r>
            <a:r>
              <a:rPr sz="2600" spc="55" dirty="0">
                <a:solidFill>
                  <a:srgbClr val="FFFFFF"/>
                </a:solidFill>
                <a:latin typeface="Arial"/>
                <a:cs typeface="Arial"/>
              </a:rPr>
              <a:t>гриппе </a:t>
            </a:r>
            <a:r>
              <a:rPr sz="2600" spc="-30" dirty="0">
                <a:solidFill>
                  <a:srgbClr val="FFFFFF"/>
                </a:solidFill>
                <a:latin typeface="Arial"/>
                <a:cs typeface="Arial"/>
              </a:rPr>
              <a:t>может  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наступить </a:t>
            </a:r>
            <a:r>
              <a:rPr sz="2600" spc="10" dirty="0">
                <a:solidFill>
                  <a:srgbClr val="FFFFFF"/>
                </a:solidFill>
                <a:latin typeface="Arial"/>
                <a:cs typeface="Arial"/>
              </a:rPr>
              <a:t>от</a:t>
            </a:r>
            <a:r>
              <a:rPr sz="2600" spc="-3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spc="50" dirty="0">
                <a:solidFill>
                  <a:srgbClr val="FFFFFF"/>
                </a:solidFill>
                <a:latin typeface="Arial"/>
                <a:cs typeface="Arial"/>
              </a:rPr>
              <a:t>интоксикации,  </a:t>
            </a:r>
            <a:r>
              <a:rPr sz="2600" spc="30" dirty="0">
                <a:solidFill>
                  <a:srgbClr val="FFFFFF"/>
                </a:solidFill>
                <a:latin typeface="Arial"/>
                <a:cs typeface="Arial"/>
              </a:rPr>
              <a:t>кровоизлияний </a:t>
            </a:r>
            <a:r>
              <a:rPr sz="2600" spc="-95" dirty="0">
                <a:solidFill>
                  <a:srgbClr val="FFFFFF"/>
                </a:solidFill>
                <a:latin typeface="Arial"/>
                <a:cs typeface="Arial"/>
              </a:rPr>
              <a:t>в </a:t>
            </a:r>
            <a:r>
              <a:rPr sz="2600" spc="-10" dirty="0">
                <a:solidFill>
                  <a:srgbClr val="FFFFFF"/>
                </a:solidFill>
                <a:latin typeface="Arial"/>
                <a:cs typeface="Arial"/>
              </a:rPr>
              <a:t>головной  </a:t>
            </a:r>
            <a:r>
              <a:rPr sz="2600" spc="-35" dirty="0">
                <a:solidFill>
                  <a:srgbClr val="FFFFFF"/>
                </a:solidFill>
                <a:latin typeface="Arial"/>
                <a:cs typeface="Arial"/>
              </a:rPr>
              <a:t>мозг, </a:t>
            </a:r>
            <a:r>
              <a:rPr sz="2600" spc="10" dirty="0">
                <a:solidFill>
                  <a:srgbClr val="FFFFFF"/>
                </a:solidFill>
                <a:latin typeface="Arial"/>
                <a:cs typeface="Arial"/>
              </a:rPr>
              <a:t>от</a:t>
            </a:r>
            <a:r>
              <a:rPr sz="2600" spc="-3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spc="-15" dirty="0">
                <a:solidFill>
                  <a:srgbClr val="FFFFFF"/>
                </a:solidFill>
                <a:latin typeface="Arial"/>
                <a:cs typeface="Arial"/>
              </a:rPr>
              <a:t>легочных</a:t>
            </a:r>
            <a:endParaRPr sz="2600">
              <a:latin typeface="Arial"/>
              <a:cs typeface="Arial"/>
            </a:endParaRPr>
          </a:p>
          <a:p>
            <a:pPr marL="285115">
              <a:lnSpc>
                <a:spcPct val="100000"/>
              </a:lnSpc>
            </a:pP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осложнений.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49680" y="873252"/>
            <a:ext cx="6554724" cy="5654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37428" y="1448079"/>
            <a:ext cx="1905000" cy="1050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100"/>
              </a:lnSpc>
              <a:spcBef>
                <a:spcPts val="100"/>
              </a:spcBef>
            </a:pPr>
            <a:r>
              <a:rPr sz="2800" b="1" spc="-30" dirty="0">
                <a:solidFill>
                  <a:srgbClr val="FFFFFF"/>
                </a:solidFill>
                <a:latin typeface="Arial"/>
                <a:cs typeface="Arial"/>
              </a:rPr>
              <a:t>Осно</a:t>
            </a:r>
            <a:r>
              <a:rPr sz="2800" b="1" spc="-45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2800" b="1" spc="-25" dirty="0">
                <a:solidFill>
                  <a:srgbClr val="FFFFFF"/>
                </a:solidFill>
                <a:latin typeface="Arial"/>
                <a:cs typeface="Arial"/>
              </a:rPr>
              <a:t>ным  </a:t>
            </a:r>
            <a:r>
              <a:rPr sz="2800" b="1" spc="-110" dirty="0">
                <a:solidFill>
                  <a:srgbClr val="FFFFFF"/>
                </a:solidFill>
                <a:latin typeface="Arial"/>
                <a:cs typeface="Arial"/>
              </a:rPr>
              <a:t>средством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337428" y="2473094"/>
            <a:ext cx="2658745" cy="10502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100"/>
              </a:lnSpc>
              <a:spcBef>
                <a:spcPts val="95"/>
              </a:spcBef>
            </a:pPr>
            <a:r>
              <a:rPr sz="2800" b="1" spc="40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2800" b="1" spc="3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800" b="1" spc="-14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800" b="1" spc="-220" dirty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2800" b="1" spc="55" dirty="0">
                <a:solidFill>
                  <a:srgbClr val="FFFFFF"/>
                </a:solidFill>
                <a:latin typeface="Arial"/>
                <a:cs typeface="Arial"/>
              </a:rPr>
              <a:t>илак</a:t>
            </a:r>
            <a:r>
              <a:rPr sz="2800" b="1" spc="110" dirty="0">
                <a:solidFill>
                  <a:srgbClr val="FFFFFF"/>
                </a:solidFill>
                <a:latin typeface="Arial"/>
                <a:cs typeface="Arial"/>
              </a:rPr>
              <a:t>тики  </a:t>
            </a:r>
            <a:r>
              <a:rPr sz="2800" b="1" spc="90" dirty="0">
                <a:solidFill>
                  <a:srgbClr val="FFFFFF"/>
                </a:solidFill>
                <a:latin typeface="Arial"/>
                <a:cs typeface="Arial"/>
              </a:rPr>
              <a:t>ГРИППА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37428" y="3500317"/>
            <a:ext cx="3090545" cy="1118235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2800" b="1" spc="-85" dirty="0">
                <a:solidFill>
                  <a:srgbClr val="FFFFFF"/>
                </a:solidFill>
                <a:latin typeface="Arial"/>
                <a:cs typeface="Arial"/>
              </a:rPr>
              <a:t>является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3200" b="1" spc="130" dirty="0">
                <a:solidFill>
                  <a:srgbClr val="FF0000"/>
                </a:solidFill>
                <a:latin typeface="Arial"/>
                <a:cs typeface="Arial"/>
              </a:rPr>
              <a:t>ВАКЦИНАЦИЯ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2000" y="1600200"/>
            <a:ext cx="3962400" cy="4648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86400" y="4800600"/>
            <a:ext cx="3200400" cy="1676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0080" y="0"/>
            <a:ext cx="7851648" cy="16032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3019" y="1237234"/>
            <a:ext cx="9084310" cy="150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ВОЗ 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определила 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группы </a:t>
            </a:r>
            <a:r>
              <a:rPr sz="1800" b="1" spc="15" dirty="0">
                <a:solidFill>
                  <a:srgbClr val="FFFFFF"/>
                </a:solidFill>
                <a:latin typeface="Arial"/>
                <a:cs typeface="Arial"/>
              </a:rPr>
              <a:t>лиц,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которым </a:t>
            </a:r>
            <a:r>
              <a:rPr sz="1800" b="1" spc="25" dirty="0">
                <a:solidFill>
                  <a:srgbClr val="FFFFFF"/>
                </a:solidFill>
                <a:latin typeface="Arial"/>
                <a:cs typeface="Arial"/>
              </a:rPr>
              <a:t>вакцинация </a:t>
            </a:r>
            <a:r>
              <a:rPr sz="1800" b="1" spc="-45" dirty="0">
                <a:solidFill>
                  <a:srgbClr val="FFFFFF"/>
                </a:solidFill>
                <a:latin typeface="Arial"/>
                <a:cs typeface="Arial"/>
              </a:rPr>
              <a:t>необходима </a:t>
            </a:r>
            <a:r>
              <a:rPr sz="1800" b="1" spc="30" dirty="0">
                <a:solidFill>
                  <a:srgbClr val="FFFFFF"/>
                </a:solidFill>
                <a:latin typeface="Arial"/>
                <a:cs typeface="Arial"/>
              </a:rPr>
              <a:t>(конечно, 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при  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их 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согласии)</a:t>
            </a:r>
            <a:r>
              <a:rPr sz="1800" b="1" i="1" spc="-20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1800" b="1" spc="-110" dirty="0">
                <a:solidFill>
                  <a:srgbClr val="FFFFFF"/>
                </a:solidFill>
                <a:latin typeface="Arial"/>
                <a:cs typeface="Arial"/>
              </a:rPr>
              <a:t>В 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данную 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группу 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риска</a:t>
            </a:r>
            <a:r>
              <a:rPr sz="1800" b="1" spc="-3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вошли 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дети</a:t>
            </a:r>
            <a:r>
              <a:rPr sz="1800" b="1" i="1" spc="-30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0345" algn="l"/>
              </a:tabLst>
            </a:pP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часто</a:t>
            </a:r>
            <a:r>
              <a:rPr sz="1800" b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болеющие</a:t>
            </a:r>
            <a:r>
              <a:rPr sz="1800" b="1" i="1" spc="-3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12700" marR="7620">
              <a:lnSpc>
                <a:spcPct val="100000"/>
              </a:lnSpc>
              <a:spcBef>
                <a:spcPts val="430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4790" algn="l"/>
                <a:tab pos="1797050" algn="l"/>
                <a:tab pos="3627754" algn="l"/>
                <a:tab pos="5541010" algn="l"/>
                <a:tab pos="6627495" algn="l"/>
                <a:tab pos="7790815" algn="l"/>
              </a:tabLst>
            </a:pP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800" b="1" spc="-45" dirty="0">
                <a:solidFill>
                  <a:srgbClr val="FFFFFF"/>
                </a:solidFill>
                <a:latin typeface="Arial"/>
                <a:cs typeface="Arial"/>
              </a:rPr>
              <a:t>трада</a:t>
            </a:r>
            <a:r>
              <a:rPr sz="1800" b="1" spc="-75" dirty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1800" b="1" spc="25" dirty="0">
                <a:solidFill>
                  <a:srgbClr val="FFFFFF"/>
                </a:solidFill>
                <a:latin typeface="Arial"/>
                <a:cs typeface="Arial"/>
              </a:rPr>
              <a:t>щие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они</a:t>
            </a:r>
            <a:r>
              <a:rPr sz="1800" b="1" spc="35" dirty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800" b="1" spc="15" dirty="0">
                <a:solidFill>
                  <a:srgbClr val="FFFFFF"/>
                </a:solidFill>
                <a:latin typeface="Arial"/>
                <a:cs typeface="Arial"/>
              </a:rPr>
              <a:t>еск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ими	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800" b="1" spc="-12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-70" dirty="0">
                <a:solidFill>
                  <a:srgbClr val="FFFFFF"/>
                </a:solidFill>
                <a:latin typeface="Arial"/>
                <a:cs typeface="Arial"/>
              </a:rPr>
              <a:t>лева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ни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ми	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ор</a:t>
            </a:r>
            <a:r>
              <a:rPr sz="1800" b="1" spc="6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но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-85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800" b="1" spc="-105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ан</a:t>
            </a:r>
            <a:r>
              <a:rPr sz="1800" b="1" spc="3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(нап</a:t>
            </a:r>
            <a:r>
              <a:rPr sz="1800" b="1" spc="50" dirty="0">
                <a:solidFill>
                  <a:srgbClr val="FFFFFF"/>
                </a:solidFill>
                <a:latin typeface="Arial"/>
                <a:cs typeface="Arial"/>
              </a:rPr>
              <a:t>ри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, 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бронхиальной</a:t>
            </a:r>
            <a:r>
              <a:rPr sz="18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астмой)</a:t>
            </a:r>
            <a:r>
              <a:rPr sz="18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70" dirty="0">
                <a:solidFill>
                  <a:srgbClr val="FFFFFF"/>
                </a:solidFill>
                <a:latin typeface="Arial"/>
                <a:cs typeface="Arial"/>
              </a:rPr>
              <a:t>и/или</a:t>
            </a:r>
            <a:r>
              <a:rPr sz="18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имеющие</a:t>
            </a:r>
            <a:r>
              <a:rPr sz="1800" b="1" spc="-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пороки</a:t>
            </a:r>
            <a:r>
              <a:rPr sz="1800" b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развития</a:t>
            </a:r>
            <a:r>
              <a:rPr sz="1800" b="1" spc="-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дыхательной</a:t>
            </a:r>
            <a:r>
              <a:rPr sz="1800" b="1" spc="-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системы</a:t>
            </a:r>
            <a:r>
              <a:rPr sz="1800" b="1" i="1" spc="-5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74945" y="2773807"/>
            <a:ext cx="38398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08405" algn="l"/>
                <a:tab pos="2853690" algn="l"/>
              </a:tabLst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развития	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центральной	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нервной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55133" y="3377565"/>
            <a:ext cx="38601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83335" algn="l"/>
                <a:tab pos="2259330" algn="l"/>
              </a:tabLst>
            </a:pP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пороками	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сердца,	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нарушениями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3019" y="2773807"/>
            <a:ext cx="5118100" cy="1177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4790" algn="l"/>
                <a:tab pos="1777364" algn="l"/>
                <a:tab pos="3150870" algn="l"/>
                <a:tab pos="3978275" algn="l"/>
              </a:tabLst>
            </a:pP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800" b="1" spc="-45" dirty="0">
                <a:solidFill>
                  <a:srgbClr val="FFFFFF"/>
                </a:solidFill>
                <a:latin typeface="Arial"/>
                <a:cs typeface="Arial"/>
              </a:rPr>
              <a:t>трада</a:t>
            </a:r>
            <a:r>
              <a:rPr sz="1800" b="1" spc="-75" dirty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1800" b="1" spc="25" dirty="0">
                <a:solidFill>
                  <a:srgbClr val="FFFFFF"/>
                </a:solidFill>
                <a:latin typeface="Arial"/>
                <a:cs typeface="Arial"/>
              </a:rPr>
              <a:t>щие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800" b="1" spc="-12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лезням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204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75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800" b="1" spc="7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5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ор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150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ами  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системы</a:t>
            </a:r>
            <a:r>
              <a:rPr sz="1800" b="1" i="1" spc="-5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12700" marR="21590">
              <a:lnSpc>
                <a:spcPct val="100000"/>
              </a:lnSpc>
              <a:spcBef>
                <a:spcPts val="430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4790" algn="l"/>
                <a:tab pos="480059" algn="l"/>
                <a:tab pos="2260600" algn="l"/>
                <a:tab pos="3083560" algn="l"/>
              </a:tabLst>
            </a:pPr>
            <a:r>
              <a:rPr sz="1800" b="1" spc="-130" dirty="0">
                <a:solidFill>
                  <a:srgbClr val="FFFFFF"/>
                </a:solidFill>
                <a:latin typeface="Arial"/>
                <a:cs typeface="Arial"/>
              </a:rPr>
              <a:t>с	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800" b="1" spc="-7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204" dirty="0">
                <a:solidFill>
                  <a:srgbClr val="FFFFFF"/>
                </a:solidFill>
                <a:latin typeface="Arial"/>
                <a:cs typeface="Arial"/>
              </a:rPr>
              <a:t>ж</a:t>
            </a:r>
            <a:r>
              <a:rPr sz="1800" b="1" spc="-14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ен</a:t>
            </a:r>
            <a:r>
              <a:rPr sz="1800" b="1" spc="3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800" b="1" spc="-75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800" b="1" spc="7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204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75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800" b="1" spc="7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5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риоб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ен</a:t>
            </a:r>
            <a:r>
              <a:rPr sz="1800" b="1" spc="3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800" b="1" spc="-75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и  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сердечного</a:t>
            </a:r>
            <a:r>
              <a:rPr sz="1800" b="1" spc="-1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ритма</a:t>
            </a:r>
            <a:r>
              <a:rPr sz="1800" b="1" i="1" spc="-20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019" y="3981069"/>
            <a:ext cx="9080500" cy="2466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4790" algn="l"/>
                <a:tab pos="573405" algn="l"/>
                <a:tab pos="2557780" algn="l"/>
                <a:tab pos="3472179" algn="l"/>
                <a:tab pos="5304790" algn="l"/>
                <a:tab pos="7612380" algn="l"/>
              </a:tabLst>
            </a:pPr>
            <a:r>
              <a:rPr sz="1800" b="1" spc="-130" dirty="0">
                <a:solidFill>
                  <a:srgbClr val="FFFFFF"/>
                </a:solidFill>
                <a:latin typeface="Arial"/>
                <a:cs typeface="Arial"/>
              </a:rPr>
              <a:t>с	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800" b="1" spc="-12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-70" dirty="0">
                <a:solidFill>
                  <a:srgbClr val="FFFFFF"/>
                </a:solidFill>
                <a:latin typeface="Arial"/>
                <a:cs typeface="Arial"/>
              </a:rPr>
              <a:t>лева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ни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ми	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800" b="1" spc="-4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800" b="1" spc="16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2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1800" b="1" spc="15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они</a:t>
            </a:r>
            <a:r>
              <a:rPr sz="1800" b="1" spc="35" dirty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800" b="1" spc="15" dirty="0">
                <a:solidFill>
                  <a:srgbClr val="FFFFFF"/>
                </a:solidFill>
                <a:latin typeface="Arial"/>
                <a:cs typeface="Arial"/>
              </a:rPr>
              <a:t>еск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70" dirty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ме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spc="-235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лоне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spc="7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-6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-70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65" dirty="0">
                <a:solidFill>
                  <a:srgbClr val="FFFFFF"/>
                </a:solidFill>
                <a:latin typeface="Arial"/>
                <a:cs typeface="Arial"/>
              </a:rPr>
              <a:t>ни</a:t>
            </a:r>
            <a:r>
              <a:rPr sz="1800" b="1" spc="50" dirty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еск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я  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почечная</a:t>
            </a:r>
            <a:r>
              <a:rPr sz="18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недостаточность)</a:t>
            </a:r>
            <a:r>
              <a:rPr sz="1800" b="1" i="1" spc="-2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222885" indent="-210185">
              <a:lnSpc>
                <a:spcPct val="100000"/>
              </a:lnSpc>
              <a:spcBef>
                <a:spcPts val="434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3520" algn="l"/>
              </a:tabLst>
            </a:pPr>
            <a:r>
              <a:rPr sz="1800" b="1" spc="-130" dirty="0">
                <a:solidFill>
                  <a:srgbClr val="FFFFFF"/>
                </a:solidFill>
                <a:latin typeface="Arial"/>
                <a:cs typeface="Arial"/>
              </a:rPr>
              <a:t>с 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болезнями</a:t>
            </a:r>
            <a:r>
              <a:rPr sz="1800" b="1" spc="-1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крови</a:t>
            </a:r>
            <a:r>
              <a:rPr sz="1800" b="1" i="1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222885" indent="-210185">
              <a:lnSpc>
                <a:spcPct val="100000"/>
              </a:lnSpc>
              <a:spcBef>
                <a:spcPts val="430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3520" algn="l"/>
              </a:tabLst>
            </a:pP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страдающие</a:t>
            </a:r>
            <a:r>
              <a:rPr sz="18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15" dirty="0">
                <a:solidFill>
                  <a:srgbClr val="FFFFFF"/>
                </a:solidFill>
                <a:latin typeface="Arial"/>
                <a:cs typeface="Arial"/>
              </a:rPr>
              <a:t>эндокринными</a:t>
            </a:r>
            <a:r>
              <a:rPr sz="1800" b="1" spc="-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заболеваниями</a:t>
            </a:r>
            <a:r>
              <a:rPr sz="18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(сахарный</a:t>
            </a:r>
            <a:r>
              <a:rPr sz="1800" b="1" spc="-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диабет)</a:t>
            </a:r>
            <a:r>
              <a:rPr sz="1800" b="1" i="1" spc="-20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222885" indent="-210185">
              <a:lnSpc>
                <a:spcPct val="100000"/>
              </a:lnSpc>
              <a:spcBef>
                <a:spcPts val="430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3520" algn="l"/>
              </a:tabLst>
            </a:pPr>
            <a:r>
              <a:rPr sz="1800" b="1" spc="-130" dirty="0">
                <a:solidFill>
                  <a:srgbClr val="FFFFFF"/>
                </a:solidFill>
                <a:latin typeface="Arial"/>
                <a:cs typeface="Arial"/>
              </a:rPr>
              <a:t>с 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иммунодефицитными</a:t>
            </a:r>
            <a:r>
              <a:rPr sz="1800" b="1" spc="-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состояниями</a:t>
            </a:r>
            <a:r>
              <a:rPr sz="1800" b="1" i="1" spc="-2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220979" indent="-208279">
              <a:lnSpc>
                <a:spcPct val="100000"/>
              </a:lnSpc>
              <a:spcBef>
                <a:spcPts val="434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1615" algn="l"/>
              </a:tabLst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дети,</a:t>
            </a:r>
            <a:r>
              <a:rPr sz="1800" b="1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которых</a:t>
            </a:r>
            <a:r>
              <a:rPr sz="1800" b="1" spc="-1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лечат</a:t>
            </a:r>
            <a:r>
              <a:rPr sz="180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препаратами,</a:t>
            </a:r>
            <a:r>
              <a:rPr sz="180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подавляющими</a:t>
            </a:r>
            <a:r>
              <a:rPr sz="1800" b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иммунную</a:t>
            </a:r>
            <a:r>
              <a:rPr sz="1800" b="1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систему</a:t>
            </a:r>
            <a:r>
              <a:rPr sz="1800" b="1" i="1" spc="-5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228600" indent="-215900">
              <a:lnSpc>
                <a:spcPct val="100000"/>
              </a:lnSpc>
              <a:spcBef>
                <a:spcPts val="690"/>
              </a:spcBef>
              <a:buClr>
                <a:srgbClr val="0AD0D9"/>
              </a:buClr>
              <a:buSzPct val="53125"/>
              <a:buFont typeface="Wingdings"/>
              <a:buChar char=""/>
              <a:tabLst>
                <a:tab pos="229235" algn="l"/>
              </a:tabLst>
            </a:pPr>
            <a:r>
              <a:rPr sz="3200" b="1" spc="-15" dirty="0">
                <a:solidFill>
                  <a:srgbClr val="F10000"/>
                </a:solidFill>
                <a:latin typeface="Arial"/>
                <a:cs typeface="Arial"/>
              </a:rPr>
              <a:t>дети,</a:t>
            </a:r>
            <a:r>
              <a:rPr sz="3200" b="1" spc="-195" dirty="0">
                <a:solidFill>
                  <a:srgbClr val="F10000"/>
                </a:solidFill>
                <a:latin typeface="Arial"/>
                <a:cs typeface="Arial"/>
              </a:rPr>
              <a:t> </a:t>
            </a:r>
            <a:r>
              <a:rPr sz="3200" b="1" spc="-15" dirty="0">
                <a:solidFill>
                  <a:srgbClr val="F10000"/>
                </a:solidFill>
                <a:latin typeface="Arial"/>
                <a:cs typeface="Arial"/>
              </a:rPr>
              <a:t>посещающие</a:t>
            </a:r>
            <a:r>
              <a:rPr sz="3200" b="1" spc="-330" dirty="0">
                <a:solidFill>
                  <a:srgbClr val="F10000"/>
                </a:solidFill>
                <a:latin typeface="Arial"/>
                <a:cs typeface="Arial"/>
              </a:rPr>
              <a:t> </a:t>
            </a:r>
            <a:r>
              <a:rPr sz="3200" b="1" spc="-20" dirty="0">
                <a:solidFill>
                  <a:srgbClr val="F10000"/>
                </a:solidFill>
                <a:latin typeface="Arial"/>
                <a:cs typeface="Arial"/>
              </a:rPr>
              <a:t>детские</a:t>
            </a:r>
            <a:r>
              <a:rPr sz="3200" b="1" spc="-290" dirty="0">
                <a:solidFill>
                  <a:srgbClr val="F10000"/>
                </a:solidFill>
                <a:latin typeface="Arial"/>
                <a:cs typeface="Arial"/>
              </a:rPr>
              <a:t> </a:t>
            </a:r>
            <a:r>
              <a:rPr sz="3200" b="1" spc="30" dirty="0">
                <a:solidFill>
                  <a:srgbClr val="F10000"/>
                </a:solidFill>
                <a:latin typeface="Arial"/>
                <a:cs typeface="Arial"/>
              </a:rPr>
              <a:t>учреждения</a:t>
            </a:r>
            <a:r>
              <a:rPr sz="1800" b="1" i="1" spc="3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51536" y="244856"/>
            <a:ext cx="8721090" cy="2160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90220" algn="just">
              <a:lnSpc>
                <a:spcPct val="100000"/>
              </a:lnSpc>
              <a:spcBef>
                <a:spcPts val="100"/>
              </a:spcBef>
            </a:pPr>
            <a:r>
              <a:rPr sz="2000" b="1" spc="-75" dirty="0">
                <a:solidFill>
                  <a:srgbClr val="FFFFFF"/>
                </a:solidFill>
                <a:latin typeface="Arial"/>
                <a:cs typeface="Arial"/>
              </a:rPr>
              <a:t>Вирусы </a:t>
            </a:r>
            <a:r>
              <a:rPr sz="2000" b="1" spc="50" dirty="0">
                <a:solidFill>
                  <a:srgbClr val="FFFFFF"/>
                </a:solidFill>
                <a:latin typeface="Arial"/>
                <a:cs typeface="Arial"/>
              </a:rPr>
              <a:t>гриппа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имеют </a:t>
            </a:r>
            <a:r>
              <a:rPr sz="2000" b="1" spc="-70" dirty="0">
                <a:solidFill>
                  <a:srgbClr val="FFFFFF"/>
                </a:solidFill>
                <a:latin typeface="Arial"/>
                <a:cs typeface="Arial"/>
              </a:rPr>
              <a:t>сходные 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структуры </a:t>
            </a:r>
            <a:r>
              <a:rPr sz="2000" b="1" spc="-145" dirty="0">
                <a:solidFill>
                  <a:srgbClr val="FFFFFF"/>
                </a:solidFill>
                <a:latin typeface="Arial"/>
                <a:cs typeface="Arial"/>
              </a:rPr>
              <a:t>с 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вирусами </a:t>
            </a:r>
            <a:r>
              <a:rPr sz="2000" b="1" spc="25" dirty="0">
                <a:solidFill>
                  <a:srgbClr val="FFFFFF"/>
                </a:solidFill>
                <a:latin typeface="Arial"/>
                <a:cs typeface="Arial"/>
              </a:rPr>
              <a:t>ОРВИ,  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поэтому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антитела 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защищают </a:t>
            </a: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организм </a:t>
            </a:r>
            <a:r>
              <a:rPr sz="2000" b="1" spc="-90" dirty="0">
                <a:solidFill>
                  <a:srgbClr val="FFFFFF"/>
                </a:solidFill>
                <a:latin typeface="Arial"/>
                <a:cs typeface="Arial"/>
              </a:rPr>
              <a:t>"заодно” </a:t>
            </a:r>
            <a:r>
              <a:rPr sz="2000" b="1" spc="85" dirty="0">
                <a:solidFill>
                  <a:srgbClr val="FFFFFF"/>
                </a:solidFill>
                <a:latin typeface="Arial"/>
                <a:cs typeface="Arial"/>
              </a:rPr>
              <a:t>и 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от </a:t>
            </a:r>
            <a:r>
              <a:rPr sz="2000" b="1" spc="35" dirty="0">
                <a:solidFill>
                  <a:srgbClr val="FFFFFF"/>
                </a:solidFill>
                <a:latin typeface="Arial"/>
                <a:cs typeface="Arial"/>
              </a:rPr>
              <a:t>ОРВИ</a:t>
            </a:r>
            <a:r>
              <a:rPr sz="2000" b="1" i="1" spc="35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Высокая  сопротивляемость </a:t>
            </a:r>
            <a:r>
              <a:rPr sz="2000" b="1" spc="-75" dirty="0">
                <a:solidFill>
                  <a:srgbClr val="FFFFFF"/>
                </a:solidFill>
                <a:latin typeface="Arial"/>
                <a:cs typeface="Arial"/>
              </a:rPr>
              <a:t>вирусу </a:t>
            </a:r>
            <a:r>
              <a:rPr sz="2000" b="1" spc="50" dirty="0">
                <a:solidFill>
                  <a:srgbClr val="FFFFFF"/>
                </a:solidFill>
                <a:latin typeface="Arial"/>
                <a:cs typeface="Arial"/>
              </a:rPr>
              <a:t>гриппа 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длится </a:t>
            </a: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от </a:t>
            </a:r>
            <a:r>
              <a:rPr sz="2000" b="1" i="1" spc="95" dirty="0">
                <a:solidFill>
                  <a:srgbClr val="FFFFFF"/>
                </a:solidFill>
                <a:latin typeface="Times New Roman"/>
                <a:cs typeface="Times New Roman"/>
              </a:rPr>
              <a:t>6 </a:t>
            </a:r>
            <a:r>
              <a:rPr sz="2000" b="1" spc="-90" dirty="0">
                <a:solidFill>
                  <a:srgbClr val="FFFFFF"/>
                </a:solidFill>
                <a:latin typeface="Arial"/>
                <a:cs typeface="Arial"/>
              </a:rPr>
              <a:t>до </a:t>
            </a:r>
            <a:r>
              <a:rPr sz="2000" b="1" i="1" spc="-150" dirty="0">
                <a:solidFill>
                  <a:srgbClr val="FFFFFF"/>
                </a:solidFill>
                <a:latin typeface="Times New Roman"/>
                <a:cs typeface="Times New Roman"/>
              </a:rPr>
              <a:t>12 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месяцев</a:t>
            </a:r>
            <a:r>
              <a:rPr sz="2000" b="1" i="1" spc="-45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Для</a:t>
            </a:r>
            <a:r>
              <a:rPr sz="2000" b="1" spc="-2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того, 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чтобы 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своевременно </a:t>
            </a: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защитить 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организм, </a:t>
            </a:r>
            <a:r>
              <a:rPr sz="2000" b="1" spc="70" dirty="0">
                <a:solidFill>
                  <a:srgbClr val="FFFFFF"/>
                </a:solidFill>
                <a:latin typeface="Arial"/>
                <a:cs typeface="Arial"/>
              </a:rPr>
              <a:t>нужно </a:t>
            </a:r>
            <a:r>
              <a:rPr sz="2000" b="1" spc="-60" dirty="0">
                <a:solidFill>
                  <a:srgbClr val="FFFFFF"/>
                </a:solidFill>
                <a:latin typeface="Arial"/>
                <a:cs typeface="Arial"/>
              </a:rPr>
              <a:t>успеть </a:t>
            </a:r>
            <a:r>
              <a:rPr sz="2000" b="1" spc="-90" dirty="0">
                <a:solidFill>
                  <a:srgbClr val="FFFFFF"/>
                </a:solidFill>
                <a:latin typeface="Arial"/>
                <a:cs typeface="Arial"/>
              </a:rPr>
              <a:t>сделать  </a:t>
            </a: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прививку </a:t>
            </a:r>
            <a:r>
              <a:rPr sz="2000" b="1" spc="-90" dirty="0">
                <a:solidFill>
                  <a:srgbClr val="FFFFFF"/>
                </a:solidFill>
                <a:latin typeface="Arial"/>
                <a:cs typeface="Arial"/>
              </a:rPr>
              <a:t>до 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начала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эпидемии, 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которая 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приходится </a:t>
            </a:r>
            <a:r>
              <a:rPr sz="2000" b="1" spc="25" dirty="0">
                <a:solidFill>
                  <a:srgbClr val="FFFFFF"/>
                </a:solidFill>
                <a:latin typeface="Arial"/>
                <a:cs typeface="Arial"/>
              </a:rPr>
              <a:t>на 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декабрь </a:t>
            </a:r>
            <a:r>
              <a:rPr sz="2000" b="1" spc="-114" dirty="0">
                <a:solidFill>
                  <a:srgbClr val="FFFFFF"/>
                </a:solidFill>
                <a:latin typeface="Arial"/>
                <a:cs typeface="Arial"/>
              </a:rPr>
              <a:t>–  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январь</a:t>
            </a:r>
            <a:r>
              <a:rPr sz="2000" b="1" i="1" spc="-25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Оптимальным 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сроком </a:t>
            </a:r>
            <a:r>
              <a:rPr sz="2000" b="1" spc="40" dirty="0">
                <a:solidFill>
                  <a:srgbClr val="FFFFFF"/>
                </a:solidFill>
                <a:latin typeface="Arial"/>
                <a:cs typeface="Arial"/>
              </a:rPr>
              <a:t>вакцинации 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против </a:t>
            </a:r>
            <a:r>
              <a:rPr sz="2000" b="1" spc="50" dirty="0">
                <a:solidFill>
                  <a:srgbClr val="FFFFFF"/>
                </a:solidFill>
                <a:latin typeface="Arial"/>
                <a:cs typeface="Arial"/>
              </a:rPr>
              <a:t>гриппа </a:t>
            </a:r>
            <a:r>
              <a:rPr sz="2000" b="1" spc="-55" dirty="0">
                <a:solidFill>
                  <a:srgbClr val="FFFFFF"/>
                </a:solidFill>
                <a:latin typeface="Arial"/>
                <a:cs typeface="Arial"/>
              </a:rPr>
              <a:t>является  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сентябрь </a:t>
            </a:r>
            <a:r>
              <a:rPr sz="2000" b="1" spc="-114" dirty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2000" b="1" spc="-2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ноябрь</a:t>
            </a:r>
            <a:r>
              <a:rPr sz="2000" b="1" i="1" spc="-2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219199" y="2819400"/>
            <a:ext cx="6705601" cy="3429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339</Words>
  <Application>Microsoft Office PowerPoint</Application>
  <PresentationFormat>Экран (4:3)</PresentationFormat>
  <Paragraphs>93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Профилактика  ОРВИ и гриппа</vt:lpstr>
      <vt:lpstr>Доля гриппа и ОРВИ более 90% в  общей структуре всей инфекционной  заболеваемости</vt:lpstr>
      <vt:lpstr>Презентация PowerPoint</vt:lpstr>
      <vt:lpstr>Презентация PowerPoint</vt:lpstr>
      <vt:lpstr>Чем опасен грипп?</vt:lpstr>
      <vt:lpstr>Осложнения гриппа:</vt:lpstr>
      <vt:lpstr>профилактики  ГРИППА</vt:lpstr>
      <vt:lpstr>Презентация PowerPoint</vt:lpstr>
      <vt:lpstr>Презентация PowerPoint</vt:lpstr>
      <vt:lpstr>Как действует вакцина?</vt:lpstr>
      <vt:lpstr>Вакцинация населения проводится  медицинскими работниками в прививочных кабинетах детских садов и  школ, детских и взрослых поликлиниках.</vt:lpstr>
      <vt:lpstr>Экономическое сравнение вакцинопрофилактики  и неспецифической профилактики гриппа</vt:lpstr>
      <vt:lpstr>Презентация PowerPoint</vt:lpstr>
      <vt:lpstr>правильно  используйте  медицинскую маску!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Corinthian</dc:creator>
  <cp:lastModifiedBy>Dmitriy Lopushov</cp:lastModifiedBy>
  <cp:revision>1</cp:revision>
  <dcterms:created xsi:type="dcterms:W3CDTF">2018-08-17T15:16:14Z</dcterms:created>
  <dcterms:modified xsi:type="dcterms:W3CDTF">2018-08-17T15:27:05Z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2017-09-18T00:00:00Z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2018-08-17T00:00:00Z</vt:filetime>
  </property>
</Properties>
</file>